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11"/>
  </p:notesMasterIdLst>
  <p:sldIdLst>
    <p:sldId id="256" r:id="rId2"/>
    <p:sldId id="265" r:id="rId3"/>
    <p:sldId id="257" r:id="rId4"/>
    <p:sldId id="259" r:id="rId5"/>
    <p:sldId id="260" r:id="rId6"/>
    <p:sldId id="262" r:id="rId7"/>
    <p:sldId id="263" r:id="rId8"/>
    <p:sldId id="264"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D00"/>
    <a:srgbClr val="442563"/>
    <a:srgbClr val="764A97"/>
    <a:srgbClr val="B78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72" autoAdjust="0"/>
    <p:restoredTop sz="96357" autoAdjust="0"/>
  </p:normalViewPr>
  <p:slideViewPr>
    <p:cSldViewPr snapToGrid="0">
      <p:cViewPr varScale="1">
        <p:scale>
          <a:sx n="67" d="100"/>
          <a:sy n="67" d="100"/>
        </p:scale>
        <p:origin x="6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29012D-764D-4BFF-906C-3DE3AC74C05C}" type="datetimeFigureOut">
              <a:rPr lang="en-GB" smtClean="0"/>
              <a:t>20/09/2021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EFC2D0-0A74-442C-8E55-9D5778D511EC}" type="slidenum">
              <a:rPr lang="en-GB" smtClean="0"/>
              <a:t>‹#›</a:t>
            </a:fld>
            <a:endParaRPr lang="en-GB"/>
          </a:p>
        </p:txBody>
      </p:sp>
    </p:spTree>
    <p:extLst>
      <p:ext uri="{BB962C8B-B14F-4D97-AF65-F5344CB8AC3E}">
        <p14:creationId xmlns:p14="http://schemas.microsoft.com/office/powerpoint/2010/main" val="8124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*National Association of Professional Environmentalists (NAPE) </a:t>
            </a:r>
          </a:p>
          <a:p>
            <a:r>
              <a:rPr lang="en-GB" sz="1800" dirty="0">
                <a:effectLst/>
                <a:latin typeface="Calibri" panose="020F0502020204030204" pitchFamily="34" charset="0"/>
                <a:ea typeface="Calibri" panose="020F0502020204030204" pitchFamily="34" charset="0"/>
                <a:cs typeface="Times New Roman" panose="02020603050405020304" pitchFamily="18" charset="0"/>
              </a:rPr>
              <a:t>National Association for Women’s Action in Development (NAWAD)</a:t>
            </a:r>
            <a:endParaRPr lang="en-GB" dirty="0"/>
          </a:p>
        </p:txBody>
      </p:sp>
      <p:sp>
        <p:nvSpPr>
          <p:cNvPr id="4" name="Slide Number Placeholder 3"/>
          <p:cNvSpPr>
            <a:spLocks noGrp="1"/>
          </p:cNvSpPr>
          <p:nvPr>
            <p:ph type="sldNum" sz="quarter" idx="5"/>
          </p:nvPr>
        </p:nvSpPr>
        <p:spPr/>
        <p:txBody>
          <a:bodyPr/>
          <a:lstStyle/>
          <a:p>
            <a:fld id="{5CEFC2D0-0A74-442C-8E55-9D5778D511EC}" type="slidenum">
              <a:rPr lang="en-GB" smtClean="0"/>
              <a:t>6</a:t>
            </a:fld>
            <a:endParaRPr lang="en-GB"/>
          </a:p>
        </p:txBody>
      </p:sp>
    </p:spTree>
    <p:extLst>
      <p:ext uri="{BB962C8B-B14F-4D97-AF65-F5344CB8AC3E}">
        <p14:creationId xmlns:p14="http://schemas.microsoft.com/office/powerpoint/2010/main" val="208551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CEFC2D0-0A74-442C-8E55-9D5778D511EC}" type="slidenum">
              <a:rPr lang="en-GB" smtClean="0"/>
              <a:t>7</a:t>
            </a:fld>
            <a:endParaRPr lang="en-GB"/>
          </a:p>
        </p:txBody>
      </p:sp>
    </p:spTree>
    <p:extLst>
      <p:ext uri="{BB962C8B-B14F-4D97-AF65-F5344CB8AC3E}">
        <p14:creationId xmlns:p14="http://schemas.microsoft.com/office/powerpoint/2010/main" val="3934368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4444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236907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893495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1632F5-F50C-4E8A-BF76-E831BB16631B}"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164817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1632F5-F50C-4E8A-BF76-E831BB16631B}" type="datetimeFigureOut">
              <a:rPr lang="en-GB" smtClean="0"/>
              <a:t>20/09/2021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3357922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1632F5-F50C-4E8A-BF76-E831BB16631B}" type="datetimeFigureOut">
              <a:rPr lang="en-GB" smtClean="0"/>
              <a:t>20/09/2021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290111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632F5-F50C-4E8A-BF76-E831BB16631B}" type="datetimeFigureOut">
              <a:rPr lang="en-GB" smtClean="0"/>
              <a:t>20/09/2021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959463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1632F5-F50C-4E8A-BF76-E831BB16631B}"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76625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3A1632F5-F50C-4E8A-BF76-E831BB16631B}" type="datetimeFigureOut">
              <a:rPr lang="en-GB" smtClean="0"/>
              <a:t>20/09/2021</a:t>
            </a:fld>
            <a:endParaRPr lang="en-GB"/>
          </a:p>
        </p:txBody>
      </p:sp>
      <p:sp>
        <p:nvSpPr>
          <p:cNvPr id="6" name="Footer Placeholder 5"/>
          <p:cNvSpPr>
            <a:spLocks noGrp="1"/>
          </p:cNvSpPr>
          <p:nvPr>
            <p:ph type="ftr" sz="quarter" idx="11"/>
          </p:nvPr>
        </p:nvSpPr>
        <p:spPr>
          <a:xfrm>
            <a:off x="1141412" y="5883275"/>
            <a:ext cx="5105400" cy="365125"/>
          </a:xfrm>
        </p:spPr>
        <p:txBody>
          <a:bodyPr/>
          <a:lstStyle/>
          <a:p>
            <a:endParaRPr lang="en-GB"/>
          </a:p>
        </p:txBody>
      </p:sp>
      <p:sp>
        <p:nvSpPr>
          <p:cNvPr id="7" name="Slide Number Placeholder 6"/>
          <p:cNvSpPr>
            <a:spLocks noGrp="1"/>
          </p:cNvSpPr>
          <p:nvPr>
            <p:ph type="sldNum" sz="quarter" idx="12"/>
          </p:nvPr>
        </p:nvSpPr>
        <p:spPr>
          <a:xfrm>
            <a:off x="10742612" y="5883275"/>
            <a:ext cx="322567" cy="365125"/>
          </a:xfrm>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1084202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1632F5-F50C-4E8A-BF76-E831BB16631B}" type="datetimeFigureOut">
              <a:rPr lang="en-GB" smtClean="0"/>
              <a:t>20/09/2021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344356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3602268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4267629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21837819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3848820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4293229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3375588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1632F5-F50C-4E8A-BF76-E831BB16631B}" type="datetimeFigureOut">
              <a:rPr lang="en-GB" smtClean="0"/>
              <a:t>20/09/2021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D06130-2510-4E79-B610-DB2B1FD0A834}" type="slidenum">
              <a:rPr lang="en-GB" smtClean="0"/>
              <a:t>‹#›</a:t>
            </a:fld>
            <a:endParaRPr lang="en-GB"/>
          </a:p>
        </p:txBody>
      </p:sp>
    </p:spTree>
    <p:extLst>
      <p:ext uri="{BB962C8B-B14F-4D97-AF65-F5344CB8AC3E}">
        <p14:creationId xmlns:p14="http://schemas.microsoft.com/office/powerpoint/2010/main" val="875521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A1632F5-F50C-4E8A-BF76-E831BB16631B}" type="datetimeFigureOut">
              <a:rPr lang="en-GB" smtClean="0"/>
              <a:t>20/09/2021</a:t>
            </a:fld>
            <a:endParaRPr lang="en-GB"/>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GB"/>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FD06130-2510-4E79-B610-DB2B1FD0A834}" type="slidenum">
              <a:rPr lang="en-GB" smtClean="0"/>
              <a:t>‹#›</a:t>
            </a:fld>
            <a:endParaRPr lang="en-GB"/>
          </a:p>
        </p:txBody>
      </p:sp>
    </p:spTree>
    <p:extLst>
      <p:ext uri="{BB962C8B-B14F-4D97-AF65-F5344CB8AC3E}">
        <p14:creationId xmlns:p14="http://schemas.microsoft.com/office/powerpoint/2010/main" val="1645944738"/>
      </p:ext>
    </p:extLst>
  </p:cSld>
  <p:clrMap bg1="dk1" tx1="lt1" bg2="dk2" tx2="lt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youtube.com/watch?v=5AWP1K7FaFI&amp;ab_channel=SearchlightPicturesUK" TargetMode="External"/><Relationship Id="rId7" Type="http://schemas.openxmlformats.org/officeDocument/2006/relationships/image" Target="../media/image7.jpeg"/><Relationship Id="rId2" Type="http://schemas.openxmlformats.org/officeDocument/2006/relationships/hyperlink" Target="https://www.youtube.com/watch?v=H1N0CQTKs9k&amp;ab_channel=ETLive" TargetMode="Externa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jp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xSusj6wFLFc&amp;ab_channel=BloombergQuicktake%3ANow" TargetMode="External"/><Relationship Id="rId2" Type="http://schemas.openxmlformats.org/officeDocument/2006/relationships/hyperlink" Target="https://www.youtube.com/watch?v=v0Hkl3Z1isk&amp;ab_channel=Olympic" TargetMode="Externa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EjUcd33bCc&amp;ab_channel=TotallyEmmaWatson" TargetMode="External"/><Relationship Id="rId2" Type="http://schemas.openxmlformats.org/officeDocument/2006/relationships/hyperlink" Target="https://www.youtube.com/watch?v=dybZODHG7MQ&amp;ab_channel=DoctorWho" TargetMode="External"/><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hyperlink" Target="https://www.womankind.org.uk/where-we-work/"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hyperlink" Target="https://www.youtube.com/watch?v=eY_DfOrEdpE&amp;ab_channel=WomankindWorldwid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A0B811-8A15-4EBB-AC60-BFAF6CF83E0D}"/>
              </a:ext>
            </a:extLst>
          </p:cNvPr>
          <p:cNvSpPr>
            <a:spLocks noGrp="1"/>
          </p:cNvSpPr>
          <p:nvPr>
            <p:ph type="body" sz="half" idx="2"/>
          </p:nvPr>
        </p:nvSpPr>
        <p:spPr>
          <a:xfrm>
            <a:off x="433883" y="481005"/>
            <a:ext cx="10974853" cy="811356"/>
          </a:xfrm>
          <a:scene3d>
            <a:camera prst="orthographicFront"/>
            <a:lightRig rig="threePt" dir="t"/>
          </a:scene3d>
          <a:sp3d>
            <a:bevelT w="101600" prst="riblet"/>
          </a:sp3d>
        </p:spPr>
        <p:txBody>
          <a:bodyPr>
            <a:noAutofit/>
          </a:bodyPr>
          <a:lstStyle/>
          <a:p>
            <a:pPr algn="ctr"/>
            <a:r>
              <a:rPr kumimoji="0" lang="en-GB" sz="6000" b="0" i="0" u="none" strike="noStrike" kern="1200" cap="none" spc="0" normalizeH="0" baseline="0" noProof="0" dirty="0">
                <a:ln>
                  <a:noFill/>
                </a:ln>
                <a:solidFill>
                  <a:srgbClr val="FFCD00"/>
                </a:solidFill>
                <a:effectLst/>
                <a:uLnTx/>
                <a:uFillTx/>
                <a:latin typeface="Montserrat" panose="00000800000000000000" pitchFamily="50" charset="0"/>
                <a:ea typeface="+mj-ea"/>
                <a:cs typeface="+mj-cs"/>
              </a:rPr>
              <a:t>#FeministFundraiser Quiz</a:t>
            </a:r>
            <a:endParaRPr lang="en-GB" sz="6000" dirty="0">
              <a:solidFill>
                <a:srgbClr val="FFCD00"/>
              </a:solidFill>
            </a:endParaRPr>
          </a:p>
        </p:txBody>
      </p:sp>
      <p:pic>
        <p:nvPicPr>
          <p:cNvPr id="3" name="Picture 2" descr="A picture containing text, clipart&#10;&#10;Description automatically generated">
            <a:extLst>
              <a:ext uri="{FF2B5EF4-FFF2-40B4-BE49-F238E27FC236}">
                <a16:creationId xmlns:a16="http://schemas.microsoft.com/office/drawing/2014/main" id="{5F25F5F3-A372-4790-A8F3-B224304EB9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365" y="2500629"/>
            <a:ext cx="6813887" cy="2645529"/>
          </a:xfrm>
          <a:prstGeom prst="rect">
            <a:avLst/>
          </a:prstGeom>
        </p:spPr>
      </p:pic>
    </p:spTree>
    <p:extLst>
      <p:ext uri="{BB962C8B-B14F-4D97-AF65-F5344CB8AC3E}">
        <p14:creationId xmlns:p14="http://schemas.microsoft.com/office/powerpoint/2010/main" val="314552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pic>
        <p:nvPicPr>
          <p:cNvPr id="25" name="Picture Placeholder 24" descr="A group of people posing for a photo&#10;&#10;Description automatically generated with medium confidence">
            <a:extLst>
              <a:ext uri="{FF2B5EF4-FFF2-40B4-BE49-F238E27FC236}">
                <a16:creationId xmlns:a16="http://schemas.microsoft.com/office/drawing/2014/main" id="{4F6436A3-E5F9-47A1-9B53-C87B49B779B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3298543" y="1188818"/>
            <a:ext cx="5358810" cy="3572029"/>
          </a:xfrm>
          <a:custGeom>
            <a:avLst/>
            <a:gdLst>
              <a:gd name="connsiteX0" fmla="*/ 0 w 5358810"/>
              <a:gd name="connsiteY0" fmla="*/ 0 h 3572029"/>
              <a:gd name="connsiteX1" fmla="*/ 649011 w 5358810"/>
              <a:gd name="connsiteY1" fmla="*/ 0 h 3572029"/>
              <a:gd name="connsiteX2" fmla="*/ 1244435 w 5358810"/>
              <a:gd name="connsiteY2" fmla="*/ 0 h 3572029"/>
              <a:gd name="connsiteX3" fmla="*/ 1947034 w 5358810"/>
              <a:gd name="connsiteY3" fmla="*/ 0 h 3572029"/>
              <a:gd name="connsiteX4" fmla="*/ 2435281 w 5358810"/>
              <a:gd name="connsiteY4" fmla="*/ 0 h 3572029"/>
              <a:gd name="connsiteX5" fmla="*/ 3137881 w 5358810"/>
              <a:gd name="connsiteY5" fmla="*/ 0 h 3572029"/>
              <a:gd name="connsiteX6" fmla="*/ 3572540 w 5358810"/>
              <a:gd name="connsiteY6" fmla="*/ 0 h 3572029"/>
              <a:gd name="connsiteX7" fmla="*/ 4167963 w 5358810"/>
              <a:gd name="connsiteY7" fmla="*/ 0 h 3572029"/>
              <a:gd name="connsiteX8" fmla="*/ 5358810 w 5358810"/>
              <a:gd name="connsiteY8" fmla="*/ 0 h 3572029"/>
              <a:gd name="connsiteX9" fmla="*/ 5358810 w 5358810"/>
              <a:gd name="connsiteY9" fmla="*/ 559618 h 3572029"/>
              <a:gd name="connsiteX10" fmla="*/ 5358810 w 5358810"/>
              <a:gd name="connsiteY10" fmla="*/ 1154956 h 3572029"/>
              <a:gd name="connsiteX11" fmla="*/ 5358810 w 5358810"/>
              <a:gd name="connsiteY11" fmla="*/ 1750294 h 3572029"/>
              <a:gd name="connsiteX12" fmla="*/ 5358810 w 5358810"/>
              <a:gd name="connsiteY12" fmla="*/ 2274192 h 3572029"/>
              <a:gd name="connsiteX13" fmla="*/ 5358810 w 5358810"/>
              <a:gd name="connsiteY13" fmla="*/ 2905250 h 3572029"/>
              <a:gd name="connsiteX14" fmla="*/ 5358810 w 5358810"/>
              <a:gd name="connsiteY14" fmla="*/ 3572029 h 3572029"/>
              <a:gd name="connsiteX15" fmla="*/ 4763387 w 5358810"/>
              <a:gd name="connsiteY15" fmla="*/ 3572029 h 3572029"/>
              <a:gd name="connsiteX16" fmla="*/ 4060787 w 5358810"/>
              <a:gd name="connsiteY16" fmla="*/ 3572029 h 3572029"/>
              <a:gd name="connsiteX17" fmla="*/ 3358188 w 5358810"/>
              <a:gd name="connsiteY17" fmla="*/ 3572029 h 3572029"/>
              <a:gd name="connsiteX18" fmla="*/ 2869940 w 5358810"/>
              <a:gd name="connsiteY18" fmla="*/ 3572029 h 3572029"/>
              <a:gd name="connsiteX19" fmla="*/ 2167341 w 5358810"/>
              <a:gd name="connsiteY19" fmla="*/ 3572029 h 3572029"/>
              <a:gd name="connsiteX20" fmla="*/ 1464741 w 5358810"/>
              <a:gd name="connsiteY20" fmla="*/ 3572029 h 3572029"/>
              <a:gd name="connsiteX21" fmla="*/ 922906 w 5358810"/>
              <a:gd name="connsiteY21" fmla="*/ 3572029 h 3572029"/>
              <a:gd name="connsiteX22" fmla="*/ 0 w 5358810"/>
              <a:gd name="connsiteY22" fmla="*/ 3572029 h 3572029"/>
              <a:gd name="connsiteX23" fmla="*/ 0 w 5358810"/>
              <a:gd name="connsiteY23" fmla="*/ 3083852 h 3572029"/>
              <a:gd name="connsiteX24" fmla="*/ 0 w 5358810"/>
              <a:gd name="connsiteY24" fmla="*/ 2488514 h 3572029"/>
              <a:gd name="connsiteX25" fmla="*/ 0 w 5358810"/>
              <a:gd name="connsiteY25" fmla="*/ 2000336 h 3572029"/>
              <a:gd name="connsiteX26" fmla="*/ 0 w 5358810"/>
              <a:gd name="connsiteY26" fmla="*/ 1404998 h 3572029"/>
              <a:gd name="connsiteX27" fmla="*/ 0 w 5358810"/>
              <a:gd name="connsiteY27" fmla="*/ 845380 h 3572029"/>
              <a:gd name="connsiteX28" fmla="*/ 0 w 5358810"/>
              <a:gd name="connsiteY28" fmla="*/ 0 h 357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58810" h="3572029" fill="none" extrusionOk="0">
                <a:moveTo>
                  <a:pt x="0" y="0"/>
                </a:moveTo>
                <a:cubicBezTo>
                  <a:pt x="274005" y="-61964"/>
                  <a:pt x="418665" y="50181"/>
                  <a:pt x="649011" y="0"/>
                </a:cubicBezTo>
                <a:cubicBezTo>
                  <a:pt x="879357" y="-50181"/>
                  <a:pt x="959758" y="22063"/>
                  <a:pt x="1244435" y="0"/>
                </a:cubicBezTo>
                <a:cubicBezTo>
                  <a:pt x="1529112" y="-22063"/>
                  <a:pt x="1788573" y="73117"/>
                  <a:pt x="1947034" y="0"/>
                </a:cubicBezTo>
                <a:cubicBezTo>
                  <a:pt x="2105495" y="-73117"/>
                  <a:pt x="2280340" y="13250"/>
                  <a:pt x="2435281" y="0"/>
                </a:cubicBezTo>
                <a:cubicBezTo>
                  <a:pt x="2590222" y="-13250"/>
                  <a:pt x="2882444" y="35483"/>
                  <a:pt x="3137881" y="0"/>
                </a:cubicBezTo>
                <a:cubicBezTo>
                  <a:pt x="3393318" y="-35483"/>
                  <a:pt x="3379241" y="41516"/>
                  <a:pt x="3572540" y="0"/>
                </a:cubicBezTo>
                <a:cubicBezTo>
                  <a:pt x="3765839" y="-41516"/>
                  <a:pt x="3998186" y="44229"/>
                  <a:pt x="4167963" y="0"/>
                </a:cubicBezTo>
                <a:cubicBezTo>
                  <a:pt x="4337740" y="-44229"/>
                  <a:pt x="4904245" y="6147"/>
                  <a:pt x="5358810" y="0"/>
                </a:cubicBezTo>
                <a:cubicBezTo>
                  <a:pt x="5399054" y="112275"/>
                  <a:pt x="5296537" y="322136"/>
                  <a:pt x="5358810" y="559618"/>
                </a:cubicBezTo>
                <a:cubicBezTo>
                  <a:pt x="5421083" y="797100"/>
                  <a:pt x="5301086" y="897698"/>
                  <a:pt x="5358810" y="1154956"/>
                </a:cubicBezTo>
                <a:cubicBezTo>
                  <a:pt x="5416534" y="1412214"/>
                  <a:pt x="5302166" y="1572941"/>
                  <a:pt x="5358810" y="1750294"/>
                </a:cubicBezTo>
                <a:cubicBezTo>
                  <a:pt x="5415454" y="1927647"/>
                  <a:pt x="5318969" y="2023459"/>
                  <a:pt x="5358810" y="2274192"/>
                </a:cubicBezTo>
                <a:cubicBezTo>
                  <a:pt x="5398651" y="2524925"/>
                  <a:pt x="5334767" y="2597183"/>
                  <a:pt x="5358810" y="2905250"/>
                </a:cubicBezTo>
                <a:cubicBezTo>
                  <a:pt x="5382853" y="3213317"/>
                  <a:pt x="5293375" y="3297134"/>
                  <a:pt x="5358810" y="3572029"/>
                </a:cubicBezTo>
                <a:cubicBezTo>
                  <a:pt x="5149611" y="3623233"/>
                  <a:pt x="4938347" y="3504121"/>
                  <a:pt x="4763387" y="3572029"/>
                </a:cubicBezTo>
                <a:cubicBezTo>
                  <a:pt x="4588427" y="3639937"/>
                  <a:pt x="4210623" y="3547366"/>
                  <a:pt x="4060787" y="3572029"/>
                </a:cubicBezTo>
                <a:cubicBezTo>
                  <a:pt x="3910951" y="3596692"/>
                  <a:pt x="3527798" y="3561230"/>
                  <a:pt x="3358188" y="3572029"/>
                </a:cubicBezTo>
                <a:cubicBezTo>
                  <a:pt x="3188578" y="3582828"/>
                  <a:pt x="3093351" y="3535096"/>
                  <a:pt x="2869940" y="3572029"/>
                </a:cubicBezTo>
                <a:cubicBezTo>
                  <a:pt x="2646529" y="3608962"/>
                  <a:pt x="2486478" y="3562160"/>
                  <a:pt x="2167341" y="3572029"/>
                </a:cubicBezTo>
                <a:cubicBezTo>
                  <a:pt x="1848204" y="3581898"/>
                  <a:pt x="1606721" y="3488794"/>
                  <a:pt x="1464741" y="3572029"/>
                </a:cubicBezTo>
                <a:cubicBezTo>
                  <a:pt x="1322761" y="3655264"/>
                  <a:pt x="1167020" y="3558807"/>
                  <a:pt x="922906" y="3572029"/>
                </a:cubicBezTo>
                <a:cubicBezTo>
                  <a:pt x="678792" y="3585251"/>
                  <a:pt x="237411" y="3493838"/>
                  <a:pt x="0" y="3572029"/>
                </a:cubicBezTo>
                <a:cubicBezTo>
                  <a:pt x="-5445" y="3405152"/>
                  <a:pt x="15913" y="3257053"/>
                  <a:pt x="0" y="3083852"/>
                </a:cubicBezTo>
                <a:cubicBezTo>
                  <a:pt x="-15913" y="2910651"/>
                  <a:pt x="62954" y="2722354"/>
                  <a:pt x="0" y="2488514"/>
                </a:cubicBezTo>
                <a:cubicBezTo>
                  <a:pt x="-62954" y="2254674"/>
                  <a:pt x="12626" y="2130082"/>
                  <a:pt x="0" y="2000336"/>
                </a:cubicBezTo>
                <a:cubicBezTo>
                  <a:pt x="-12626" y="1870590"/>
                  <a:pt x="33857" y="1694723"/>
                  <a:pt x="0" y="1404998"/>
                </a:cubicBezTo>
                <a:cubicBezTo>
                  <a:pt x="-33857" y="1115273"/>
                  <a:pt x="38176" y="1019738"/>
                  <a:pt x="0" y="845380"/>
                </a:cubicBezTo>
                <a:cubicBezTo>
                  <a:pt x="-38176" y="671022"/>
                  <a:pt x="49894" y="367222"/>
                  <a:pt x="0" y="0"/>
                </a:cubicBezTo>
                <a:close/>
              </a:path>
              <a:path w="5358810" h="3572029" stroke="0" extrusionOk="0">
                <a:moveTo>
                  <a:pt x="0" y="0"/>
                </a:moveTo>
                <a:cubicBezTo>
                  <a:pt x="183498" y="-52010"/>
                  <a:pt x="510624" y="7509"/>
                  <a:pt x="649011" y="0"/>
                </a:cubicBezTo>
                <a:cubicBezTo>
                  <a:pt x="787398" y="-7509"/>
                  <a:pt x="1022006" y="24997"/>
                  <a:pt x="1137259" y="0"/>
                </a:cubicBezTo>
                <a:cubicBezTo>
                  <a:pt x="1252512" y="-24997"/>
                  <a:pt x="1407437" y="45624"/>
                  <a:pt x="1625506" y="0"/>
                </a:cubicBezTo>
                <a:cubicBezTo>
                  <a:pt x="1843575" y="-45624"/>
                  <a:pt x="1934092" y="41336"/>
                  <a:pt x="2220929" y="0"/>
                </a:cubicBezTo>
                <a:cubicBezTo>
                  <a:pt x="2507766" y="-41336"/>
                  <a:pt x="2476860" y="33860"/>
                  <a:pt x="2655588" y="0"/>
                </a:cubicBezTo>
                <a:cubicBezTo>
                  <a:pt x="2834316" y="-33860"/>
                  <a:pt x="2921020" y="41519"/>
                  <a:pt x="3090247" y="0"/>
                </a:cubicBezTo>
                <a:cubicBezTo>
                  <a:pt x="3259474" y="-41519"/>
                  <a:pt x="3420893" y="40496"/>
                  <a:pt x="3578494" y="0"/>
                </a:cubicBezTo>
                <a:cubicBezTo>
                  <a:pt x="3736095" y="-40496"/>
                  <a:pt x="3847521" y="1227"/>
                  <a:pt x="4013153" y="0"/>
                </a:cubicBezTo>
                <a:cubicBezTo>
                  <a:pt x="4178785" y="-1227"/>
                  <a:pt x="4293201" y="52845"/>
                  <a:pt x="4554989" y="0"/>
                </a:cubicBezTo>
                <a:cubicBezTo>
                  <a:pt x="4816777" y="-52845"/>
                  <a:pt x="5149002" y="54403"/>
                  <a:pt x="5358810" y="0"/>
                </a:cubicBezTo>
                <a:cubicBezTo>
                  <a:pt x="5412580" y="217740"/>
                  <a:pt x="5329411" y="317548"/>
                  <a:pt x="5358810" y="523898"/>
                </a:cubicBezTo>
                <a:cubicBezTo>
                  <a:pt x="5388209" y="730248"/>
                  <a:pt x="5303806" y="956204"/>
                  <a:pt x="5358810" y="1119236"/>
                </a:cubicBezTo>
                <a:cubicBezTo>
                  <a:pt x="5413814" y="1282268"/>
                  <a:pt x="5349948" y="1578296"/>
                  <a:pt x="5358810" y="1750294"/>
                </a:cubicBezTo>
                <a:cubicBezTo>
                  <a:pt x="5367672" y="1922292"/>
                  <a:pt x="5347366" y="2169145"/>
                  <a:pt x="5358810" y="2274192"/>
                </a:cubicBezTo>
                <a:cubicBezTo>
                  <a:pt x="5370254" y="2379239"/>
                  <a:pt x="5349602" y="2609519"/>
                  <a:pt x="5358810" y="2833810"/>
                </a:cubicBezTo>
                <a:cubicBezTo>
                  <a:pt x="5368018" y="3058101"/>
                  <a:pt x="5271530" y="3280188"/>
                  <a:pt x="5358810" y="3572029"/>
                </a:cubicBezTo>
                <a:cubicBezTo>
                  <a:pt x="5122147" y="3609795"/>
                  <a:pt x="5077207" y="3560825"/>
                  <a:pt x="4816975" y="3572029"/>
                </a:cubicBezTo>
                <a:cubicBezTo>
                  <a:pt x="4556744" y="3583233"/>
                  <a:pt x="4593758" y="3543348"/>
                  <a:pt x="4382316" y="3572029"/>
                </a:cubicBezTo>
                <a:cubicBezTo>
                  <a:pt x="4170874" y="3600710"/>
                  <a:pt x="4013412" y="3498019"/>
                  <a:pt x="3679716" y="3572029"/>
                </a:cubicBezTo>
                <a:cubicBezTo>
                  <a:pt x="3346020" y="3646039"/>
                  <a:pt x="3390742" y="3550878"/>
                  <a:pt x="3137881" y="3572029"/>
                </a:cubicBezTo>
                <a:cubicBezTo>
                  <a:pt x="2885021" y="3593180"/>
                  <a:pt x="2771292" y="3570461"/>
                  <a:pt x="2596046" y="3572029"/>
                </a:cubicBezTo>
                <a:cubicBezTo>
                  <a:pt x="2420801" y="3573597"/>
                  <a:pt x="2166083" y="3490218"/>
                  <a:pt x="1893446" y="3572029"/>
                </a:cubicBezTo>
                <a:cubicBezTo>
                  <a:pt x="1620809" y="3653840"/>
                  <a:pt x="1564506" y="3524576"/>
                  <a:pt x="1405199" y="3572029"/>
                </a:cubicBezTo>
                <a:cubicBezTo>
                  <a:pt x="1245892" y="3619482"/>
                  <a:pt x="1028987" y="3556312"/>
                  <a:pt x="756188" y="3572029"/>
                </a:cubicBezTo>
                <a:cubicBezTo>
                  <a:pt x="483389" y="3587746"/>
                  <a:pt x="233974" y="3566843"/>
                  <a:pt x="0" y="3572029"/>
                </a:cubicBezTo>
                <a:cubicBezTo>
                  <a:pt x="-34805" y="3323975"/>
                  <a:pt x="30187" y="3159990"/>
                  <a:pt x="0" y="3048131"/>
                </a:cubicBezTo>
                <a:cubicBezTo>
                  <a:pt x="-30187" y="2936272"/>
                  <a:pt x="33826" y="2698783"/>
                  <a:pt x="0" y="2524234"/>
                </a:cubicBezTo>
                <a:cubicBezTo>
                  <a:pt x="-33826" y="2349685"/>
                  <a:pt x="48615" y="2008281"/>
                  <a:pt x="0" y="1857455"/>
                </a:cubicBezTo>
                <a:cubicBezTo>
                  <a:pt x="-48615" y="1706629"/>
                  <a:pt x="47961" y="1479585"/>
                  <a:pt x="0" y="1190676"/>
                </a:cubicBezTo>
                <a:cubicBezTo>
                  <a:pt x="-47961" y="901767"/>
                  <a:pt x="1474" y="922987"/>
                  <a:pt x="0" y="702499"/>
                </a:cubicBezTo>
                <a:cubicBezTo>
                  <a:pt x="-1474" y="482011"/>
                  <a:pt x="41480" y="173039"/>
                  <a:pt x="0" y="0"/>
                </a:cubicBezTo>
                <a:close/>
              </a:path>
            </a:pathLst>
          </a:custGeom>
          <a:ln w="76200">
            <a:solidFill>
              <a:srgbClr val="FFCD00"/>
            </a:solidFill>
            <a:extLst>
              <a:ext uri="{C807C97D-BFC1-408E-A445-0C87EB9F89A2}">
                <ask:lineSketchStyleProps xmlns:ask="http://schemas.microsoft.com/office/drawing/2018/sketchyshapes" sd="591812925">
                  <ask:type>
                    <ask:lineSketchScribble/>
                  </ask:type>
                </ask:lineSketchStyleProps>
              </a:ext>
            </a:extLst>
          </a:ln>
        </p:spPr>
      </p:pic>
      <p:graphicFrame>
        <p:nvGraphicFramePr>
          <p:cNvPr id="30" name="Table 30">
            <a:extLst>
              <a:ext uri="{FF2B5EF4-FFF2-40B4-BE49-F238E27FC236}">
                <a16:creationId xmlns:a16="http://schemas.microsoft.com/office/drawing/2014/main" id="{AE06A928-D3FC-42E1-B472-226AE923E8C8}"/>
              </a:ext>
            </a:extLst>
          </p:cNvPr>
          <p:cNvGraphicFramePr>
            <a:graphicFrameLocks noGrp="1"/>
          </p:cNvGraphicFramePr>
          <p:nvPr>
            <p:extLst>
              <p:ext uri="{D42A27DB-BD31-4B8C-83A1-F6EECF244321}">
                <p14:modId xmlns:p14="http://schemas.microsoft.com/office/powerpoint/2010/main" val="2865430859"/>
              </p:ext>
            </p:extLst>
          </p:nvPr>
        </p:nvGraphicFramePr>
        <p:xfrm>
          <a:off x="2441397" y="5122916"/>
          <a:ext cx="7073102" cy="1546910"/>
        </p:xfrm>
        <a:graphic>
          <a:graphicData uri="http://schemas.openxmlformats.org/drawingml/2006/table">
            <a:tbl>
              <a:tblPr firstRow="1" bandRow="1">
                <a:tableStyleId>{5C22544A-7EE6-4342-B048-85BDC9FD1C3A}</a:tableStyleId>
              </a:tblPr>
              <a:tblGrid>
                <a:gridCol w="3536551">
                  <a:extLst>
                    <a:ext uri="{9D8B030D-6E8A-4147-A177-3AD203B41FA5}">
                      <a16:colId xmlns:a16="http://schemas.microsoft.com/office/drawing/2014/main" val="3509256449"/>
                    </a:ext>
                  </a:extLst>
                </a:gridCol>
                <a:gridCol w="3536551">
                  <a:extLst>
                    <a:ext uri="{9D8B030D-6E8A-4147-A177-3AD203B41FA5}">
                      <a16:colId xmlns:a16="http://schemas.microsoft.com/office/drawing/2014/main" val="3945957906"/>
                    </a:ext>
                  </a:extLst>
                </a:gridCol>
              </a:tblGrid>
              <a:tr h="497545">
                <a:tc>
                  <a:txBody>
                    <a:bodyPr/>
                    <a:lstStyle/>
                    <a:p>
                      <a:pPr algn="ctr"/>
                      <a:r>
                        <a:rPr lang="en-GB" sz="4400" dirty="0">
                          <a:solidFill>
                            <a:srgbClr val="FFCD00"/>
                          </a:solidFill>
                          <a:latin typeface="Montserrat" panose="00000800000000000000" pitchFamily="50" charset="0"/>
                        </a:rPr>
                        <a:t>Round 1:</a:t>
                      </a:r>
                    </a:p>
                  </a:txBody>
                  <a:tcPr>
                    <a:lnL w="12700" cap="flat" cmpd="sng" algn="ctr">
                      <a:solidFill>
                        <a:srgbClr val="442563"/>
                      </a:solidFill>
                      <a:prstDash val="solid"/>
                      <a:round/>
                      <a:headEnd type="none" w="med" len="med"/>
                      <a:tailEnd type="none" w="med" len="med"/>
                    </a:lnL>
                    <a:lnR w="12700" cap="flat" cmpd="sng" algn="ctr">
                      <a:solidFill>
                        <a:srgbClr val="442563"/>
                      </a:solidFill>
                      <a:prstDash val="solid"/>
                      <a:round/>
                      <a:headEnd type="none" w="med" len="med"/>
                      <a:tailEnd type="none" w="med" len="med"/>
                    </a:lnR>
                    <a:lnT w="12700" cap="flat" cmpd="sng" algn="ctr">
                      <a:solidFill>
                        <a:srgbClr val="442563"/>
                      </a:solidFill>
                      <a:prstDash val="solid"/>
                      <a:round/>
                      <a:headEnd type="none" w="med" len="med"/>
                      <a:tailEnd type="none" w="med" len="med"/>
                    </a:lnT>
                    <a:lnB w="12700" cap="flat" cmpd="sng" algn="ctr">
                      <a:solidFill>
                        <a:srgbClr val="442563"/>
                      </a:solidFill>
                      <a:prstDash val="solid"/>
                      <a:round/>
                      <a:headEnd type="none" w="med" len="med"/>
                      <a:tailEnd type="none" w="med" len="med"/>
                    </a:lnB>
                    <a:solidFill>
                      <a:srgbClr val="442563"/>
                    </a:solidFill>
                  </a:tcPr>
                </a:tc>
                <a:tc>
                  <a:txBody>
                    <a:bodyPr/>
                    <a:lstStyle/>
                    <a:p>
                      <a:pPr algn="ctr"/>
                      <a:r>
                        <a:rPr lang="en-GB" sz="4400" dirty="0">
                          <a:solidFill>
                            <a:srgbClr val="FFCD00"/>
                          </a:solidFill>
                          <a:latin typeface="Montserrat" panose="00000800000000000000" pitchFamily="50" charset="0"/>
                        </a:rPr>
                        <a:t>Round 2:</a:t>
                      </a:r>
                    </a:p>
                  </a:txBody>
                  <a:tcPr>
                    <a:lnL w="12700" cap="flat" cmpd="sng" algn="ctr">
                      <a:solidFill>
                        <a:srgbClr val="442563"/>
                      </a:solidFill>
                      <a:prstDash val="solid"/>
                      <a:round/>
                      <a:headEnd type="none" w="med" len="med"/>
                      <a:tailEnd type="none" w="med" len="med"/>
                    </a:lnL>
                    <a:lnR w="12700" cap="flat" cmpd="sng" algn="ctr">
                      <a:solidFill>
                        <a:srgbClr val="442563"/>
                      </a:solidFill>
                      <a:prstDash val="solid"/>
                      <a:round/>
                      <a:headEnd type="none" w="med" len="med"/>
                      <a:tailEnd type="none" w="med" len="med"/>
                    </a:lnR>
                    <a:lnT w="12700" cap="flat" cmpd="sng" algn="ctr">
                      <a:solidFill>
                        <a:srgbClr val="442563"/>
                      </a:solidFill>
                      <a:prstDash val="solid"/>
                      <a:round/>
                      <a:headEnd type="none" w="med" len="med"/>
                      <a:tailEnd type="none" w="med" len="med"/>
                    </a:lnT>
                    <a:lnB w="12700" cap="flat" cmpd="sng" algn="ctr">
                      <a:solidFill>
                        <a:srgbClr val="442563"/>
                      </a:solidFill>
                      <a:prstDash val="solid"/>
                      <a:round/>
                      <a:headEnd type="none" w="med" len="med"/>
                      <a:tailEnd type="none" w="med" len="med"/>
                    </a:lnB>
                    <a:solidFill>
                      <a:srgbClr val="442563"/>
                    </a:solidFill>
                  </a:tcPr>
                </a:tc>
                <a:extLst>
                  <a:ext uri="{0D108BD9-81ED-4DB2-BD59-A6C34878D82A}">
                    <a16:rowId xmlns:a16="http://schemas.microsoft.com/office/drawing/2014/main" val="1833545856"/>
                  </a:ext>
                </a:extLst>
              </a:tr>
              <a:tr h="784910">
                <a:tc>
                  <a:txBody>
                    <a:bodyPr/>
                    <a:lstStyle/>
                    <a:p>
                      <a:pPr algn="ctr"/>
                      <a:r>
                        <a:rPr lang="en-GB" sz="2400" dirty="0">
                          <a:solidFill>
                            <a:srgbClr val="FFCD00"/>
                          </a:solidFill>
                          <a:latin typeface="Montserrat" panose="00000800000000000000" pitchFamily="50" charset="0"/>
                        </a:rPr>
                        <a:t>Feminist Trivia!</a:t>
                      </a:r>
                    </a:p>
                  </a:txBody>
                  <a:tcPr>
                    <a:lnL w="12700" cap="flat" cmpd="sng" algn="ctr">
                      <a:solidFill>
                        <a:srgbClr val="442563"/>
                      </a:solidFill>
                      <a:prstDash val="solid"/>
                      <a:round/>
                      <a:headEnd type="none" w="med" len="med"/>
                      <a:tailEnd type="none" w="med" len="med"/>
                    </a:lnL>
                    <a:lnR w="12700" cap="flat" cmpd="sng" algn="ctr">
                      <a:solidFill>
                        <a:srgbClr val="442563"/>
                      </a:solidFill>
                      <a:prstDash val="solid"/>
                      <a:round/>
                      <a:headEnd type="none" w="med" len="med"/>
                      <a:tailEnd type="none" w="med" len="med"/>
                    </a:lnR>
                    <a:lnT w="12700" cap="flat" cmpd="sng" algn="ctr">
                      <a:solidFill>
                        <a:srgbClr val="442563"/>
                      </a:solidFill>
                      <a:prstDash val="solid"/>
                      <a:round/>
                      <a:headEnd type="none" w="med" len="med"/>
                      <a:tailEnd type="none" w="med" len="med"/>
                    </a:lnT>
                    <a:lnB w="12700" cap="flat" cmpd="sng" algn="ctr">
                      <a:solidFill>
                        <a:srgbClr val="442563"/>
                      </a:solidFill>
                      <a:prstDash val="solid"/>
                      <a:round/>
                      <a:headEnd type="none" w="med" len="med"/>
                      <a:tailEnd type="none" w="med" len="med"/>
                    </a:lnB>
                    <a:solidFill>
                      <a:srgbClr val="442563"/>
                    </a:solidFill>
                  </a:tcPr>
                </a:tc>
                <a:tc>
                  <a:txBody>
                    <a:bodyPr/>
                    <a:lstStyle/>
                    <a:p>
                      <a:pPr algn="ctr"/>
                      <a:r>
                        <a:rPr lang="en-GB" sz="2400" dirty="0">
                          <a:solidFill>
                            <a:srgbClr val="FFCD00"/>
                          </a:solidFill>
                          <a:latin typeface="Montserrat" panose="00000800000000000000" pitchFamily="50" charset="0"/>
                        </a:rPr>
                        <a:t>Get to know us!</a:t>
                      </a:r>
                    </a:p>
                  </a:txBody>
                  <a:tcPr>
                    <a:lnL w="12700" cap="flat" cmpd="sng" algn="ctr">
                      <a:solidFill>
                        <a:srgbClr val="442563"/>
                      </a:solidFill>
                      <a:prstDash val="solid"/>
                      <a:round/>
                      <a:headEnd type="none" w="med" len="med"/>
                      <a:tailEnd type="none" w="med" len="med"/>
                    </a:lnL>
                    <a:lnR w="12700" cap="flat" cmpd="sng" algn="ctr">
                      <a:solidFill>
                        <a:srgbClr val="442563"/>
                      </a:solidFill>
                      <a:prstDash val="solid"/>
                      <a:round/>
                      <a:headEnd type="none" w="med" len="med"/>
                      <a:tailEnd type="none" w="med" len="med"/>
                    </a:lnR>
                    <a:lnT w="12700" cap="flat" cmpd="sng" algn="ctr">
                      <a:solidFill>
                        <a:srgbClr val="442563"/>
                      </a:solidFill>
                      <a:prstDash val="solid"/>
                      <a:round/>
                      <a:headEnd type="none" w="med" len="med"/>
                      <a:tailEnd type="none" w="med" len="med"/>
                    </a:lnT>
                    <a:lnB w="12700" cap="flat" cmpd="sng" algn="ctr">
                      <a:solidFill>
                        <a:srgbClr val="442563"/>
                      </a:solidFill>
                      <a:prstDash val="solid"/>
                      <a:round/>
                      <a:headEnd type="none" w="med" len="med"/>
                      <a:tailEnd type="none" w="med" len="med"/>
                    </a:lnB>
                    <a:solidFill>
                      <a:srgbClr val="442563"/>
                    </a:solidFill>
                  </a:tcPr>
                </a:tc>
                <a:extLst>
                  <a:ext uri="{0D108BD9-81ED-4DB2-BD59-A6C34878D82A}">
                    <a16:rowId xmlns:a16="http://schemas.microsoft.com/office/drawing/2014/main" val="985554642"/>
                  </a:ext>
                </a:extLst>
              </a:tr>
            </a:tbl>
          </a:graphicData>
        </a:graphic>
      </p:graphicFrame>
    </p:spTree>
    <p:extLst>
      <p:ext uri="{BB962C8B-B14F-4D97-AF65-F5344CB8AC3E}">
        <p14:creationId xmlns:p14="http://schemas.microsoft.com/office/powerpoint/2010/main" val="2693942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F593-D884-4C85-A5ED-FF42D55094B1}"/>
              </a:ext>
            </a:extLst>
          </p:cNvPr>
          <p:cNvSpPr>
            <a:spLocks noGrp="1"/>
          </p:cNvSpPr>
          <p:nvPr>
            <p:ph type="title" idx="4294967295"/>
          </p:nvPr>
        </p:nvSpPr>
        <p:spPr>
          <a:xfrm>
            <a:off x="322327" y="127089"/>
            <a:ext cx="11541125" cy="559130"/>
          </a:xfrm>
          <a:custGeom>
            <a:avLst/>
            <a:gdLst>
              <a:gd name="connsiteX0" fmla="*/ 0 w 11541125"/>
              <a:gd name="connsiteY0" fmla="*/ 0 h 559130"/>
              <a:gd name="connsiteX1" fmla="*/ 346234 w 11541125"/>
              <a:gd name="connsiteY1" fmla="*/ 0 h 559130"/>
              <a:gd name="connsiteX2" fmla="*/ 1038701 w 11541125"/>
              <a:gd name="connsiteY2" fmla="*/ 0 h 559130"/>
              <a:gd name="connsiteX3" fmla="*/ 1846580 w 11541125"/>
              <a:gd name="connsiteY3" fmla="*/ 0 h 559130"/>
              <a:gd name="connsiteX4" fmla="*/ 2539048 w 11541125"/>
              <a:gd name="connsiteY4" fmla="*/ 0 h 559130"/>
              <a:gd name="connsiteX5" fmla="*/ 3116104 w 11541125"/>
              <a:gd name="connsiteY5" fmla="*/ 0 h 559130"/>
              <a:gd name="connsiteX6" fmla="*/ 3346926 w 11541125"/>
              <a:gd name="connsiteY6" fmla="*/ 0 h 559130"/>
              <a:gd name="connsiteX7" fmla="*/ 3923983 w 11541125"/>
              <a:gd name="connsiteY7" fmla="*/ 0 h 559130"/>
              <a:gd name="connsiteX8" fmla="*/ 4270216 w 11541125"/>
              <a:gd name="connsiteY8" fmla="*/ 0 h 559130"/>
              <a:gd name="connsiteX9" fmla="*/ 4616450 w 11541125"/>
              <a:gd name="connsiteY9" fmla="*/ 0 h 559130"/>
              <a:gd name="connsiteX10" fmla="*/ 5078095 w 11541125"/>
              <a:gd name="connsiteY10" fmla="*/ 0 h 559130"/>
              <a:gd name="connsiteX11" fmla="*/ 5655151 w 11541125"/>
              <a:gd name="connsiteY11" fmla="*/ 0 h 559130"/>
              <a:gd name="connsiteX12" fmla="*/ 6116796 w 11541125"/>
              <a:gd name="connsiteY12" fmla="*/ 0 h 559130"/>
              <a:gd name="connsiteX13" fmla="*/ 6463030 w 11541125"/>
              <a:gd name="connsiteY13" fmla="*/ 0 h 559130"/>
              <a:gd name="connsiteX14" fmla="*/ 7155498 w 11541125"/>
              <a:gd name="connsiteY14" fmla="*/ 0 h 559130"/>
              <a:gd name="connsiteX15" fmla="*/ 7617143 w 11541125"/>
              <a:gd name="connsiteY15" fmla="*/ 0 h 559130"/>
              <a:gd name="connsiteX16" fmla="*/ 8194199 w 11541125"/>
              <a:gd name="connsiteY16" fmla="*/ 0 h 559130"/>
              <a:gd name="connsiteX17" fmla="*/ 8886666 w 11541125"/>
              <a:gd name="connsiteY17" fmla="*/ 0 h 559130"/>
              <a:gd name="connsiteX18" fmla="*/ 9232900 w 11541125"/>
              <a:gd name="connsiteY18" fmla="*/ 0 h 559130"/>
              <a:gd name="connsiteX19" fmla="*/ 10040779 w 11541125"/>
              <a:gd name="connsiteY19" fmla="*/ 0 h 559130"/>
              <a:gd name="connsiteX20" fmla="*/ 10617835 w 11541125"/>
              <a:gd name="connsiteY20" fmla="*/ 0 h 559130"/>
              <a:gd name="connsiteX21" fmla="*/ 11541125 w 11541125"/>
              <a:gd name="connsiteY21" fmla="*/ 0 h 559130"/>
              <a:gd name="connsiteX22" fmla="*/ 11541125 w 11541125"/>
              <a:gd name="connsiteY22" fmla="*/ 559130 h 559130"/>
              <a:gd name="connsiteX23" fmla="*/ 10848658 w 11541125"/>
              <a:gd name="connsiteY23" fmla="*/ 559130 h 559130"/>
              <a:gd name="connsiteX24" fmla="*/ 10040779 w 11541125"/>
              <a:gd name="connsiteY24" fmla="*/ 559130 h 559130"/>
              <a:gd name="connsiteX25" fmla="*/ 9463723 w 11541125"/>
              <a:gd name="connsiteY25" fmla="*/ 559130 h 559130"/>
              <a:gd name="connsiteX26" fmla="*/ 8655844 w 11541125"/>
              <a:gd name="connsiteY26" fmla="*/ 559130 h 559130"/>
              <a:gd name="connsiteX27" fmla="*/ 8194199 w 11541125"/>
              <a:gd name="connsiteY27" fmla="*/ 559130 h 559130"/>
              <a:gd name="connsiteX28" fmla="*/ 7617143 w 11541125"/>
              <a:gd name="connsiteY28" fmla="*/ 559130 h 559130"/>
              <a:gd name="connsiteX29" fmla="*/ 6809264 w 11541125"/>
              <a:gd name="connsiteY29" fmla="*/ 559130 h 559130"/>
              <a:gd name="connsiteX30" fmla="*/ 6463030 w 11541125"/>
              <a:gd name="connsiteY30" fmla="*/ 559130 h 559130"/>
              <a:gd name="connsiteX31" fmla="*/ 5885974 w 11541125"/>
              <a:gd name="connsiteY31" fmla="*/ 559130 h 559130"/>
              <a:gd name="connsiteX32" fmla="*/ 5193506 w 11541125"/>
              <a:gd name="connsiteY32" fmla="*/ 559130 h 559130"/>
              <a:gd name="connsiteX33" fmla="*/ 4962684 w 11541125"/>
              <a:gd name="connsiteY33" fmla="*/ 559130 h 559130"/>
              <a:gd name="connsiteX34" fmla="*/ 4501039 w 11541125"/>
              <a:gd name="connsiteY34" fmla="*/ 559130 h 559130"/>
              <a:gd name="connsiteX35" fmla="*/ 3923982 w 11541125"/>
              <a:gd name="connsiteY35" fmla="*/ 559130 h 559130"/>
              <a:gd name="connsiteX36" fmla="*/ 3346926 w 11541125"/>
              <a:gd name="connsiteY36" fmla="*/ 559130 h 559130"/>
              <a:gd name="connsiteX37" fmla="*/ 2885281 w 11541125"/>
              <a:gd name="connsiteY37" fmla="*/ 559130 h 559130"/>
              <a:gd name="connsiteX38" fmla="*/ 2539047 w 11541125"/>
              <a:gd name="connsiteY38" fmla="*/ 559130 h 559130"/>
              <a:gd name="connsiteX39" fmla="*/ 2077402 w 11541125"/>
              <a:gd name="connsiteY39" fmla="*/ 559130 h 559130"/>
              <a:gd name="connsiteX40" fmla="*/ 1846580 w 11541125"/>
              <a:gd name="connsiteY40" fmla="*/ 559130 h 559130"/>
              <a:gd name="connsiteX41" fmla="*/ 1384935 w 11541125"/>
              <a:gd name="connsiteY41" fmla="*/ 559130 h 559130"/>
              <a:gd name="connsiteX42" fmla="*/ 923290 w 11541125"/>
              <a:gd name="connsiteY42" fmla="*/ 559130 h 559130"/>
              <a:gd name="connsiteX43" fmla="*/ 0 w 11541125"/>
              <a:gd name="connsiteY43" fmla="*/ 559130 h 559130"/>
              <a:gd name="connsiteX44" fmla="*/ 0 w 11541125"/>
              <a:gd name="connsiteY44" fmla="*/ 0 h 55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541125" h="559130" fill="none" extrusionOk="0">
                <a:moveTo>
                  <a:pt x="0" y="0"/>
                </a:moveTo>
                <a:cubicBezTo>
                  <a:pt x="108535" y="-6443"/>
                  <a:pt x="231434" y="9465"/>
                  <a:pt x="346234" y="0"/>
                </a:cubicBezTo>
                <a:cubicBezTo>
                  <a:pt x="461034" y="-9465"/>
                  <a:pt x="830765" y="3103"/>
                  <a:pt x="1038701" y="0"/>
                </a:cubicBezTo>
                <a:cubicBezTo>
                  <a:pt x="1246637" y="-3103"/>
                  <a:pt x="1658108" y="35847"/>
                  <a:pt x="1846580" y="0"/>
                </a:cubicBezTo>
                <a:cubicBezTo>
                  <a:pt x="2035052" y="-35847"/>
                  <a:pt x="2242837" y="50408"/>
                  <a:pt x="2539048" y="0"/>
                </a:cubicBezTo>
                <a:cubicBezTo>
                  <a:pt x="2835259" y="-50408"/>
                  <a:pt x="2881996" y="42261"/>
                  <a:pt x="3116104" y="0"/>
                </a:cubicBezTo>
                <a:cubicBezTo>
                  <a:pt x="3350212" y="-42261"/>
                  <a:pt x="3271501" y="15111"/>
                  <a:pt x="3346926" y="0"/>
                </a:cubicBezTo>
                <a:cubicBezTo>
                  <a:pt x="3422351" y="-15111"/>
                  <a:pt x="3667395" y="45703"/>
                  <a:pt x="3923983" y="0"/>
                </a:cubicBezTo>
                <a:cubicBezTo>
                  <a:pt x="4180571" y="-45703"/>
                  <a:pt x="4110741" y="3158"/>
                  <a:pt x="4270216" y="0"/>
                </a:cubicBezTo>
                <a:cubicBezTo>
                  <a:pt x="4429691" y="-3158"/>
                  <a:pt x="4466966" y="26658"/>
                  <a:pt x="4616450" y="0"/>
                </a:cubicBezTo>
                <a:cubicBezTo>
                  <a:pt x="4765934" y="-26658"/>
                  <a:pt x="4884414" y="4220"/>
                  <a:pt x="5078095" y="0"/>
                </a:cubicBezTo>
                <a:cubicBezTo>
                  <a:pt x="5271776" y="-4220"/>
                  <a:pt x="5461792" y="52041"/>
                  <a:pt x="5655151" y="0"/>
                </a:cubicBezTo>
                <a:cubicBezTo>
                  <a:pt x="5848510" y="-52041"/>
                  <a:pt x="5888603" y="38719"/>
                  <a:pt x="6116796" y="0"/>
                </a:cubicBezTo>
                <a:cubicBezTo>
                  <a:pt x="6344989" y="-38719"/>
                  <a:pt x="6384857" y="13878"/>
                  <a:pt x="6463030" y="0"/>
                </a:cubicBezTo>
                <a:cubicBezTo>
                  <a:pt x="6541203" y="-13878"/>
                  <a:pt x="6930033" y="45503"/>
                  <a:pt x="7155498" y="0"/>
                </a:cubicBezTo>
                <a:cubicBezTo>
                  <a:pt x="7380963" y="-45503"/>
                  <a:pt x="7432772" y="36545"/>
                  <a:pt x="7617143" y="0"/>
                </a:cubicBezTo>
                <a:cubicBezTo>
                  <a:pt x="7801515" y="-36545"/>
                  <a:pt x="8044142" y="66134"/>
                  <a:pt x="8194199" y="0"/>
                </a:cubicBezTo>
                <a:cubicBezTo>
                  <a:pt x="8344256" y="-66134"/>
                  <a:pt x="8611041" y="45092"/>
                  <a:pt x="8886666" y="0"/>
                </a:cubicBezTo>
                <a:cubicBezTo>
                  <a:pt x="9162291" y="-45092"/>
                  <a:pt x="9121845" y="11789"/>
                  <a:pt x="9232900" y="0"/>
                </a:cubicBezTo>
                <a:cubicBezTo>
                  <a:pt x="9343955" y="-11789"/>
                  <a:pt x="9834169" y="25912"/>
                  <a:pt x="10040779" y="0"/>
                </a:cubicBezTo>
                <a:cubicBezTo>
                  <a:pt x="10247389" y="-25912"/>
                  <a:pt x="10372470" y="59196"/>
                  <a:pt x="10617835" y="0"/>
                </a:cubicBezTo>
                <a:cubicBezTo>
                  <a:pt x="10863200" y="-59196"/>
                  <a:pt x="11182525" y="34444"/>
                  <a:pt x="11541125" y="0"/>
                </a:cubicBezTo>
                <a:cubicBezTo>
                  <a:pt x="11555274" y="135951"/>
                  <a:pt x="11488790" y="409750"/>
                  <a:pt x="11541125" y="559130"/>
                </a:cubicBezTo>
                <a:cubicBezTo>
                  <a:pt x="11208490" y="581355"/>
                  <a:pt x="11105736" y="546729"/>
                  <a:pt x="10848658" y="559130"/>
                </a:cubicBezTo>
                <a:cubicBezTo>
                  <a:pt x="10591580" y="571531"/>
                  <a:pt x="10341162" y="531297"/>
                  <a:pt x="10040779" y="559130"/>
                </a:cubicBezTo>
                <a:cubicBezTo>
                  <a:pt x="9740396" y="586963"/>
                  <a:pt x="9600345" y="520173"/>
                  <a:pt x="9463723" y="559130"/>
                </a:cubicBezTo>
                <a:cubicBezTo>
                  <a:pt x="9327101" y="598087"/>
                  <a:pt x="8893480" y="464863"/>
                  <a:pt x="8655844" y="559130"/>
                </a:cubicBezTo>
                <a:cubicBezTo>
                  <a:pt x="8418208" y="653397"/>
                  <a:pt x="8322849" y="544938"/>
                  <a:pt x="8194199" y="559130"/>
                </a:cubicBezTo>
                <a:cubicBezTo>
                  <a:pt x="8065550" y="573322"/>
                  <a:pt x="7769968" y="531275"/>
                  <a:pt x="7617143" y="559130"/>
                </a:cubicBezTo>
                <a:cubicBezTo>
                  <a:pt x="7464318" y="586985"/>
                  <a:pt x="7201075" y="520930"/>
                  <a:pt x="6809264" y="559130"/>
                </a:cubicBezTo>
                <a:cubicBezTo>
                  <a:pt x="6417453" y="597330"/>
                  <a:pt x="6592357" y="518331"/>
                  <a:pt x="6463030" y="559130"/>
                </a:cubicBezTo>
                <a:cubicBezTo>
                  <a:pt x="6333703" y="599929"/>
                  <a:pt x="6094725" y="508331"/>
                  <a:pt x="5885974" y="559130"/>
                </a:cubicBezTo>
                <a:cubicBezTo>
                  <a:pt x="5677223" y="609929"/>
                  <a:pt x="5450698" y="544497"/>
                  <a:pt x="5193506" y="559130"/>
                </a:cubicBezTo>
                <a:cubicBezTo>
                  <a:pt x="4936314" y="573763"/>
                  <a:pt x="5056212" y="552540"/>
                  <a:pt x="4962684" y="559130"/>
                </a:cubicBezTo>
                <a:cubicBezTo>
                  <a:pt x="4869156" y="565720"/>
                  <a:pt x="4638460" y="521275"/>
                  <a:pt x="4501039" y="559130"/>
                </a:cubicBezTo>
                <a:cubicBezTo>
                  <a:pt x="4363619" y="596985"/>
                  <a:pt x="4071380" y="550523"/>
                  <a:pt x="3923982" y="559130"/>
                </a:cubicBezTo>
                <a:cubicBezTo>
                  <a:pt x="3776584" y="567737"/>
                  <a:pt x="3635212" y="553060"/>
                  <a:pt x="3346926" y="559130"/>
                </a:cubicBezTo>
                <a:cubicBezTo>
                  <a:pt x="3058640" y="565200"/>
                  <a:pt x="3055569" y="528183"/>
                  <a:pt x="2885281" y="559130"/>
                </a:cubicBezTo>
                <a:cubicBezTo>
                  <a:pt x="2714993" y="590077"/>
                  <a:pt x="2680918" y="543147"/>
                  <a:pt x="2539047" y="559130"/>
                </a:cubicBezTo>
                <a:cubicBezTo>
                  <a:pt x="2397176" y="575113"/>
                  <a:pt x="2215316" y="533184"/>
                  <a:pt x="2077402" y="559130"/>
                </a:cubicBezTo>
                <a:cubicBezTo>
                  <a:pt x="1939488" y="585076"/>
                  <a:pt x="1952862" y="543949"/>
                  <a:pt x="1846580" y="559130"/>
                </a:cubicBezTo>
                <a:cubicBezTo>
                  <a:pt x="1740298" y="574311"/>
                  <a:pt x="1521782" y="507241"/>
                  <a:pt x="1384935" y="559130"/>
                </a:cubicBezTo>
                <a:cubicBezTo>
                  <a:pt x="1248089" y="611019"/>
                  <a:pt x="1021532" y="530258"/>
                  <a:pt x="923290" y="559130"/>
                </a:cubicBezTo>
                <a:cubicBezTo>
                  <a:pt x="825048" y="588002"/>
                  <a:pt x="310211" y="486759"/>
                  <a:pt x="0" y="559130"/>
                </a:cubicBezTo>
                <a:cubicBezTo>
                  <a:pt x="-17662" y="360233"/>
                  <a:pt x="11487" y="272107"/>
                  <a:pt x="0" y="0"/>
                </a:cubicBezTo>
                <a:close/>
              </a:path>
              <a:path w="11541125" h="559130" stroke="0" extrusionOk="0">
                <a:moveTo>
                  <a:pt x="0" y="0"/>
                </a:moveTo>
                <a:cubicBezTo>
                  <a:pt x="299251" y="-76279"/>
                  <a:pt x="529845" y="58523"/>
                  <a:pt x="692468" y="0"/>
                </a:cubicBezTo>
                <a:cubicBezTo>
                  <a:pt x="855091" y="-58523"/>
                  <a:pt x="1211027" y="27252"/>
                  <a:pt x="1384935" y="0"/>
                </a:cubicBezTo>
                <a:cubicBezTo>
                  <a:pt x="1558843" y="-27252"/>
                  <a:pt x="1634230" y="35965"/>
                  <a:pt x="1731169" y="0"/>
                </a:cubicBezTo>
                <a:cubicBezTo>
                  <a:pt x="1828108" y="-35965"/>
                  <a:pt x="2141352" y="61952"/>
                  <a:pt x="2308225" y="0"/>
                </a:cubicBezTo>
                <a:cubicBezTo>
                  <a:pt x="2475098" y="-61952"/>
                  <a:pt x="2553192" y="33248"/>
                  <a:pt x="2769870" y="0"/>
                </a:cubicBezTo>
                <a:cubicBezTo>
                  <a:pt x="2986549" y="-33248"/>
                  <a:pt x="3288645" y="70028"/>
                  <a:pt x="3462338" y="0"/>
                </a:cubicBezTo>
                <a:cubicBezTo>
                  <a:pt x="3636031" y="-70028"/>
                  <a:pt x="3756370" y="151"/>
                  <a:pt x="3923983" y="0"/>
                </a:cubicBezTo>
                <a:cubicBezTo>
                  <a:pt x="4091596" y="-151"/>
                  <a:pt x="4193970" y="11218"/>
                  <a:pt x="4385628" y="0"/>
                </a:cubicBezTo>
                <a:cubicBezTo>
                  <a:pt x="4577286" y="-11218"/>
                  <a:pt x="4843819" y="24494"/>
                  <a:pt x="5193506" y="0"/>
                </a:cubicBezTo>
                <a:cubicBezTo>
                  <a:pt x="5543193" y="-24494"/>
                  <a:pt x="5359021" y="16781"/>
                  <a:pt x="5424329" y="0"/>
                </a:cubicBezTo>
                <a:cubicBezTo>
                  <a:pt x="5489637" y="-16781"/>
                  <a:pt x="5871480" y="23925"/>
                  <a:pt x="6001385" y="0"/>
                </a:cubicBezTo>
                <a:cubicBezTo>
                  <a:pt x="6131290" y="-23925"/>
                  <a:pt x="6276160" y="39647"/>
                  <a:pt x="6463030" y="0"/>
                </a:cubicBezTo>
                <a:cubicBezTo>
                  <a:pt x="6649901" y="-39647"/>
                  <a:pt x="6805257" y="10754"/>
                  <a:pt x="6924675" y="0"/>
                </a:cubicBezTo>
                <a:cubicBezTo>
                  <a:pt x="7044094" y="-10754"/>
                  <a:pt x="7318041" y="47941"/>
                  <a:pt x="7617143" y="0"/>
                </a:cubicBezTo>
                <a:cubicBezTo>
                  <a:pt x="7916245" y="-47941"/>
                  <a:pt x="7818325" y="23521"/>
                  <a:pt x="7963376" y="0"/>
                </a:cubicBezTo>
                <a:cubicBezTo>
                  <a:pt x="8108427" y="-23521"/>
                  <a:pt x="8320152" y="20040"/>
                  <a:pt x="8540433" y="0"/>
                </a:cubicBezTo>
                <a:cubicBezTo>
                  <a:pt x="8760714" y="-20040"/>
                  <a:pt x="8974328" y="47993"/>
                  <a:pt x="9117489" y="0"/>
                </a:cubicBezTo>
                <a:cubicBezTo>
                  <a:pt x="9260650" y="-47993"/>
                  <a:pt x="9635624" y="22956"/>
                  <a:pt x="9809956" y="0"/>
                </a:cubicBezTo>
                <a:cubicBezTo>
                  <a:pt x="9984288" y="-22956"/>
                  <a:pt x="10150066" y="17465"/>
                  <a:pt x="10271601" y="0"/>
                </a:cubicBezTo>
                <a:cubicBezTo>
                  <a:pt x="10393136" y="-17465"/>
                  <a:pt x="10983321" y="89124"/>
                  <a:pt x="11541125" y="0"/>
                </a:cubicBezTo>
                <a:cubicBezTo>
                  <a:pt x="11550659" y="122035"/>
                  <a:pt x="11502853" y="345300"/>
                  <a:pt x="11541125" y="559130"/>
                </a:cubicBezTo>
                <a:cubicBezTo>
                  <a:pt x="11310469" y="606242"/>
                  <a:pt x="11248180" y="533048"/>
                  <a:pt x="10964069" y="559130"/>
                </a:cubicBezTo>
                <a:cubicBezTo>
                  <a:pt x="10679958" y="585212"/>
                  <a:pt x="10481824" y="522731"/>
                  <a:pt x="10271601" y="559130"/>
                </a:cubicBezTo>
                <a:cubicBezTo>
                  <a:pt x="10061378" y="595529"/>
                  <a:pt x="9893082" y="477419"/>
                  <a:pt x="9579134" y="559130"/>
                </a:cubicBezTo>
                <a:cubicBezTo>
                  <a:pt x="9265186" y="640841"/>
                  <a:pt x="9235058" y="518126"/>
                  <a:pt x="9002078" y="559130"/>
                </a:cubicBezTo>
                <a:cubicBezTo>
                  <a:pt x="8769098" y="600134"/>
                  <a:pt x="8578308" y="490120"/>
                  <a:pt x="8309610" y="559130"/>
                </a:cubicBezTo>
                <a:cubicBezTo>
                  <a:pt x="8040912" y="628140"/>
                  <a:pt x="7790661" y="479623"/>
                  <a:pt x="7501731" y="559130"/>
                </a:cubicBezTo>
                <a:cubicBezTo>
                  <a:pt x="7212801" y="638637"/>
                  <a:pt x="7359873" y="546890"/>
                  <a:pt x="7270909" y="559130"/>
                </a:cubicBezTo>
                <a:cubicBezTo>
                  <a:pt x="7181945" y="571370"/>
                  <a:pt x="6930641" y="551806"/>
                  <a:pt x="6693853" y="559130"/>
                </a:cubicBezTo>
                <a:cubicBezTo>
                  <a:pt x="6457065" y="566454"/>
                  <a:pt x="6569600" y="546694"/>
                  <a:pt x="6463030" y="559130"/>
                </a:cubicBezTo>
                <a:cubicBezTo>
                  <a:pt x="6356460" y="571566"/>
                  <a:pt x="6303447" y="541868"/>
                  <a:pt x="6232207" y="559130"/>
                </a:cubicBezTo>
                <a:cubicBezTo>
                  <a:pt x="6160967" y="576392"/>
                  <a:pt x="5999334" y="530017"/>
                  <a:pt x="5770562" y="559130"/>
                </a:cubicBezTo>
                <a:cubicBezTo>
                  <a:pt x="5541790" y="588243"/>
                  <a:pt x="5556425" y="521019"/>
                  <a:pt x="5424329" y="559130"/>
                </a:cubicBezTo>
                <a:cubicBezTo>
                  <a:pt x="5292233" y="597241"/>
                  <a:pt x="5191819" y="558864"/>
                  <a:pt x="5078095" y="559130"/>
                </a:cubicBezTo>
                <a:cubicBezTo>
                  <a:pt x="4964371" y="559396"/>
                  <a:pt x="4524674" y="494792"/>
                  <a:pt x="4270216" y="559130"/>
                </a:cubicBezTo>
                <a:cubicBezTo>
                  <a:pt x="4015758" y="623468"/>
                  <a:pt x="4022876" y="546110"/>
                  <a:pt x="3923982" y="559130"/>
                </a:cubicBezTo>
                <a:cubicBezTo>
                  <a:pt x="3825088" y="572150"/>
                  <a:pt x="3713898" y="536283"/>
                  <a:pt x="3577749" y="559130"/>
                </a:cubicBezTo>
                <a:cubicBezTo>
                  <a:pt x="3441600" y="581977"/>
                  <a:pt x="3028308" y="554268"/>
                  <a:pt x="2885281" y="559130"/>
                </a:cubicBezTo>
                <a:cubicBezTo>
                  <a:pt x="2742254" y="563992"/>
                  <a:pt x="2396325" y="513067"/>
                  <a:pt x="2077402" y="559130"/>
                </a:cubicBezTo>
                <a:cubicBezTo>
                  <a:pt x="1758479" y="605193"/>
                  <a:pt x="1832369" y="528529"/>
                  <a:pt x="1615757" y="559130"/>
                </a:cubicBezTo>
                <a:cubicBezTo>
                  <a:pt x="1399146" y="589731"/>
                  <a:pt x="1060242" y="533701"/>
                  <a:pt x="807879" y="559130"/>
                </a:cubicBezTo>
                <a:cubicBezTo>
                  <a:pt x="555516" y="584559"/>
                  <a:pt x="221372" y="512756"/>
                  <a:pt x="0" y="559130"/>
                </a:cubicBezTo>
                <a:cubicBezTo>
                  <a:pt x="-14536" y="387376"/>
                  <a:pt x="43884" y="167368"/>
                  <a:pt x="0" y="0"/>
                </a:cubicBezTo>
                <a:close/>
              </a:path>
            </a:pathLst>
          </a:custGeom>
          <a:solidFill>
            <a:srgbClr val="442563"/>
          </a:solidFill>
          <a:ln>
            <a:solidFill>
              <a:srgbClr val="FFCD00"/>
            </a:solidFill>
            <a:extLst>
              <a:ext uri="{C807C97D-BFC1-408E-A445-0C87EB9F89A2}">
                <ask:lineSketchStyleProps xmlns:ask="http://schemas.microsoft.com/office/drawing/2018/sketchyshapes" sd="4124274269">
                  <ask:type>
                    <ask:lineSketchScribble/>
                  </ask:type>
                </ask:lineSketchStyleProps>
              </a:ext>
            </a:extLst>
          </a:ln>
        </p:spPr>
        <p:txBody>
          <a:bodyPr>
            <a:noAutofit/>
          </a:bodyPr>
          <a:lstStyle/>
          <a:p>
            <a:pPr algn="l"/>
            <a:r>
              <a:rPr lang="en-GB" sz="1800" dirty="0">
                <a:solidFill>
                  <a:schemeClr val="tx1"/>
                </a:solidFill>
                <a:latin typeface="Montserrat" panose="00000800000000000000" pitchFamily="50" charset="0"/>
              </a:rPr>
              <a:t>ROUND 1A: Feminist trivia IN PICTURES           </a:t>
            </a:r>
            <a:br>
              <a:rPr lang="en-GB" sz="1800" dirty="0">
                <a:solidFill>
                  <a:schemeClr val="tx1"/>
                </a:solidFill>
                <a:latin typeface="Montserrat" panose="00000800000000000000" pitchFamily="50" charset="0"/>
              </a:rPr>
            </a:br>
            <a:r>
              <a:rPr lang="en-GB" sz="1800" dirty="0">
                <a:solidFill>
                  <a:srgbClr val="FFCD00"/>
                </a:solidFill>
                <a:latin typeface="Montserrat" panose="00000800000000000000" pitchFamily="50" charset="0"/>
              </a:rPr>
              <a:t>Total:   /7</a:t>
            </a:r>
          </a:p>
        </p:txBody>
      </p:sp>
      <p:graphicFrame>
        <p:nvGraphicFramePr>
          <p:cNvPr id="3" name="Table 3">
            <a:extLst>
              <a:ext uri="{FF2B5EF4-FFF2-40B4-BE49-F238E27FC236}">
                <a16:creationId xmlns:a16="http://schemas.microsoft.com/office/drawing/2014/main" id="{81517708-EE5D-4729-8404-46537F00A0CA}"/>
              </a:ext>
            </a:extLst>
          </p:cNvPr>
          <p:cNvGraphicFramePr>
            <a:graphicFrameLocks noGrp="1"/>
          </p:cNvGraphicFramePr>
          <p:nvPr>
            <p:extLst>
              <p:ext uri="{D42A27DB-BD31-4B8C-83A1-F6EECF244321}">
                <p14:modId xmlns:p14="http://schemas.microsoft.com/office/powerpoint/2010/main" val="129902173"/>
              </p:ext>
            </p:extLst>
          </p:nvPr>
        </p:nvGraphicFramePr>
        <p:xfrm>
          <a:off x="102637" y="738536"/>
          <a:ext cx="11980506" cy="6021769"/>
        </p:xfrm>
        <a:graphic>
          <a:graphicData uri="http://schemas.openxmlformats.org/drawingml/2006/table">
            <a:tbl>
              <a:tblPr firstRow="1" bandRow="1">
                <a:tableStyleId>{5C22544A-7EE6-4342-B048-85BDC9FD1C3A}</a:tableStyleId>
              </a:tblPr>
              <a:tblGrid>
                <a:gridCol w="3800843">
                  <a:extLst>
                    <a:ext uri="{9D8B030D-6E8A-4147-A177-3AD203B41FA5}">
                      <a16:colId xmlns:a16="http://schemas.microsoft.com/office/drawing/2014/main" val="2891612914"/>
                    </a:ext>
                  </a:extLst>
                </a:gridCol>
                <a:gridCol w="2032159">
                  <a:extLst>
                    <a:ext uri="{9D8B030D-6E8A-4147-A177-3AD203B41FA5}">
                      <a16:colId xmlns:a16="http://schemas.microsoft.com/office/drawing/2014/main" val="3392573532"/>
                    </a:ext>
                  </a:extLst>
                </a:gridCol>
                <a:gridCol w="4275604">
                  <a:extLst>
                    <a:ext uri="{9D8B030D-6E8A-4147-A177-3AD203B41FA5}">
                      <a16:colId xmlns:a16="http://schemas.microsoft.com/office/drawing/2014/main" val="191478420"/>
                    </a:ext>
                  </a:extLst>
                </a:gridCol>
                <a:gridCol w="1871900">
                  <a:extLst>
                    <a:ext uri="{9D8B030D-6E8A-4147-A177-3AD203B41FA5}">
                      <a16:colId xmlns:a16="http://schemas.microsoft.com/office/drawing/2014/main" val="111710145"/>
                    </a:ext>
                  </a:extLst>
                </a:gridCol>
              </a:tblGrid>
              <a:tr h="1175449">
                <a:tc>
                  <a:txBody>
                    <a:bodyPr/>
                    <a:lstStyle/>
                    <a:p>
                      <a:pPr algn="l"/>
                      <a:r>
                        <a:rPr lang="en-GB" sz="1600" dirty="0">
                          <a:solidFill>
                            <a:srgbClr val="442563"/>
                          </a:solidFill>
                          <a:latin typeface="Montserrat" panose="00000800000000000000" pitchFamily="50" charset="0"/>
                        </a:rPr>
                        <a:t>1.  Which book/TV series?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342900" indent="-342900">
                        <a:buAutoNum type="arabicPeriod"/>
                      </a:pPr>
                      <a:r>
                        <a:rPr lang="en-GB" sz="1600" dirty="0">
                          <a:solidFill>
                            <a:srgbClr val="442563"/>
                          </a:solidFill>
                          <a:latin typeface="Montserrat" panose="00000800000000000000" pitchFamily="50" charset="0"/>
                        </a:rPr>
                        <a:t>Answer</a:t>
                      </a:r>
                    </a:p>
                    <a:p>
                      <a:pPr marL="342900" indent="-342900">
                        <a:buAutoNum type="arabicPeriod"/>
                      </a:pPr>
                      <a:endParaRPr lang="en-GB" dirty="0">
                        <a:solidFill>
                          <a:srgbClr val="764A97"/>
                        </a:solidFill>
                      </a:endParaRPr>
                    </a:p>
                    <a:p>
                      <a:pPr marL="342900" indent="-342900">
                        <a:buAutoNum type="arabicPeriod"/>
                      </a:pPr>
                      <a:endParaRPr lang="en-GB" dirty="0">
                        <a:solidFill>
                          <a:srgbClr val="764A97"/>
                        </a:solidFill>
                      </a:endParaRPr>
                    </a:p>
                    <a:p>
                      <a:pPr marL="0" indent="0">
                        <a:buNone/>
                      </a:pPr>
                      <a:r>
                        <a:rPr lang="en-GB" dirty="0">
                          <a:solidFill>
                            <a:srgbClr val="764A97"/>
                          </a:solidFill>
                        </a:rPr>
                        <a:t> </a:t>
                      </a:r>
                      <a:r>
                        <a:rPr lang="en-GB"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442563"/>
                          </a:solidFill>
                          <a:latin typeface="Montserrat" panose="00000800000000000000" pitchFamily="50" charset="0"/>
                        </a:rPr>
                        <a:t>4. </a:t>
                      </a:r>
                      <a:r>
                        <a:rPr lang="en-GB" sz="1600" b="0" dirty="0">
                          <a:solidFill>
                            <a:srgbClr val="442563"/>
                          </a:solidFill>
                          <a:latin typeface="Montserrat" panose="00000800000000000000" pitchFamily="50" charset="0"/>
                        </a:rPr>
                        <a:t>Why was civil rights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rgbClr val="442563"/>
                          </a:solidFill>
                          <a:latin typeface="Montserrat" panose="00000800000000000000" pitchFamily="50" charset="0"/>
                        </a:rPr>
                        <a:t> activist Rosa Parks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rgbClr val="442563"/>
                          </a:solidFill>
                          <a:latin typeface="Montserrat" panose="00000800000000000000" pitchFamily="50" charset="0"/>
                        </a:rPr>
                        <a:t> arrested in 1955?</a:t>
                      </a:r>
                    </a:p>
                    <a:p>
                      <a:pPr marL="0" indent="0">
                        <a:buNone/>
                      </a:pPr>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sz="1600" b="1" dirty="0">
                          <a:solidFill>
                            <a:srgbClr val="442563"/>
                          </a:solidFill>
                          <a:latin typeface="Montserrat" panose="00000800000000000000" pitchFamily="50" charset="0"/>
                        </a:rPr>
                        <a:t>4. Answer</a:t>
                      </a:r>
                    </a:p>
                    <a:p>
                      <a:endParaRPr lang="en-GB" b="1" dirty="0">
                        <a:solidFill>
                          <a:srgbClr val="442563"/>
                        </a:solidFill>
                        <a:latin typeface="Montserrat" panose="00000800000000000000" pitchFamily="50" charset="0"/>
                      </a:endParaRPr>
                    </a:p>
                    <a:p>
                      <a:r>
                        <a:rPr lang="en-GB" b="1" dirty="0">
                          <a:solidFill>
                            <a:srgbClr val="FFCD00"/>
                          </a:solidFill>
                          <a:latin typeface="Montserrat" panose="00000800000000000000" pitchFamily="50" charset="0"/>
                        </a:rPr>
                        <a:t>                   </a:t>
                      </a:r>
                    </a:p>
                    <a:p>
                      <a:pPr marL="0" indent="0">
                        <a:buNone/>
                      </a:pPr>
                      <a:r>
                        <a:rPr lang="en-GB"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4278499245"/>
                  </a:ext>
                </a:extLst>
              </a:tr>
              <a:tr h="2698992">
                <a:tc>
                  <a:txBody>
                    <a:bodyPr/>
                    <a:lstStyle/>
                    <a:p>
                      <a:pPr marL="0" indent="0">
                        <a:buFont typeface="+mj-lt"/>
                        <a:buNone/>
                      </a:pPr>
                      <a:r>
                        <a:rPr lang="en-GB" sz="1600" b="1" dirty="0">
                          <a:solidFill>
                            <a:srgbClr val="442563"/>
                          </a:solidFill>
                          <a:latin typeface="Montserrat" panose="00000800000000000000" pitchFamily="50" charset="0"/>
                        </a:rPr>
                        <a:t>2. a) Name this feminist icon</a:t>
                      </a:r>
                    </a:p>
                    <a:p>
                      <a:pPr marL="0" indent="0">
                        <a:buFont typeface="+mj-lt"/>
                        <a:buNone/>
                      </a:pPr>
                      <a:endParaRPr lang="en-GB" sz="1600" b="1" dirty="0">
                        <a:solidFill>
                          <a:srgbClr val="442563"/>
                        </a:solidFill>
                        <a:latin typeface="Montserrat" panose="00000800000000000000" pitchFamily="50" charset="0"/>
                      </a:endParaRPr>
                    </a:p>
                    <a:p>
                      <a:pPr marL="0" indent="0">
                        <a:buFont typeface="+mj-lt"/>
                        <a:buNone/>
                      </a:pPr>
                      <a:r>
                        <a:rPr lang="en-GB" sz="1600" b="1" dirty="0">
                          <a:solidFill>
                            <a:srgbClr val="442563"/>
                          </a:solidFill>
                          <a:latin typeface="Montserrat" panose="00000800000000000000" pitchFamily="50" charset="0"/>
                        </a:rPr>
                        <a:t> b) In which war </a:t>
                      </a:r>
                    </a:p>
                    <a:p>
                      <a:pPr marL="0" indent="0">
                        <a:buFont typeface="+mj-lt"/>
                        <a:buNone/>
                      </a:pPr>
                      <a:r>
                        <a:rPr lang="en-GB" sz="1600" b="1" dirty="0">
                          <a:solidFill>
                            <a:srgbClr val="442563"/>
                          </a:solidFill>
                          <a:latin typeface="Montserrat" panose="00000800000000000000" pitchFamily="50" charset="0"/>
                        </a:rPr>
                        <a:t>did she establish</a:t>
                      </a:r>
                    </a:p>
                    <a:p>
                      <a:pPr marL="0" indent="0">
                        <a:buFont typeface="+mj-lt"/>
                        <a:buNone/>
                      </a:pPr>
                      <a:r>
                        <a:rPr lang="en-GB" sz="1600" b="1" dirty="0">
                          <a:solidFill>
                            <a:srgbClr val="442563"/>
                          </a:solidFill>
                          <a:latin typeface="Montserrat" panose="00000800000000000000" pitchFamily="50" charset="0"/>
                        </a:rPr>
                        <a:t>the ‘British Hotel’</a:t>
                      </a:r>
                    </a:p>
                    <a:p>
                      <a:pPr marL="0" indent="0">
                        <a:buFont typeface="+mj-lt"/>
                        <a:buNone/>
                      </a:pPr>
                      <a:r>
                        <a:rPr lang="en-GB" sz="1600" b="1" dirty="0">
                          <a:solidFill>
                            <a:srgbClr val="442563"/>
                          </a:solidFill>
                          <a:latin typeface="Montserrat" panose="00000800000000000000" pitchFamily="50" charset="0"/>
                        </a:rPr>
                        <a:t>for sick and </a:t>
                      </a:r>
                    </a:p>
                    <a:p>
                      <a:pPr marL="0" indent="0">
                        <a:buFont typeface="+mj-lt"/>
                        <a:buNone/>
                      </a:pPr>
                      <a:r>
                        <a:rPr lang="en-GB" sz="1600" b="1" dirty="0">
                          <a:solidFill>
                            <a:srgbClr val="442563"/>
                          </a:solidFill>
                          <a:latin typeface="Montserrat" panose="00000800000000000000" pitchFamily="50" charset="0"/>
                        </a:rPr>
                        <a:t>wounded soldiers</a:t>
                      </a:r>
                    </a:p>
                    <a:p>
                      <a:pPr marL="0" indent="0">
                        <a:buFont typeface="+mj-lt"/>
                        <a:buNone/>
                      </a:pPr>
                      <a:r>
                        <a:rPr lang="en-GB" sz="1600" b="1" dirty="0">
                          <a:solidFill>
                            <a:srgbClr val="442563"/>
                          </a:solidFill>
                          <a:latin typeface="Montserrat" panose="00000800000000000000" pitchFamily="50" charset="0"/>
                        </a:rPr>
                        <a:t>off the </a:t>
                      </a:r>
                    </a:p>
                    <a:p>
                      <a:pPr marL="0" indent="0">
                        <a:buFont typeface="+mj-lt"/>
                        <a:buNone/>
                      </a:pPr>
                      <a:r>
                        <a:rPr lang="en-GB" sz="1600" b="1" dirty="0">
                          <a:solidFill>
                            <a:srgbClr val="442563"/>
                          </a:solidFill>
                          <a:latin typeface="Montserrat" panose="00000800000000000000" pitchFamily="50" charset="0"/>
                        </a:rPr>
                        <a:t>battlefield?</a:t>
                      </a:r>
                    </a:p>
                    <a:p>
                      <a:pPr marL="0" indent="0">
                        <a:buFont typeface="+mj-lt"/>
                        <a:buNone/>
                      </a:pPr>
                      <a:endParaRPr lang="en-GB" b="1" dirty="0">
                        <a:solidFill>
                          <a:srgbClr val="764A97"/>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2. </a:t>
                      </a:r>
                      <a:r>
                        <a:rPr lang="en-GB" sz="1600" b="1" dirty="0">
                          <a:solidFill>
                            <a:srgbClr val="442563"/>
                          </a:solidFill>
                          <a:latin typeface="Montserrat" panose="00000800000000000000" pitchFamily="50" charset="0"/>
                        </a:rPr>
                        <a:t>Answer</a:t>
                      </a:r>
                    </a:p>
                    <a:p>
                      <a:endParaRPr lang="en-GB" dirty="0"/>
                    </a:p>
                    <a:p>
                      <a:endParaRPr lang="en-GB" dirty="0"/>
                    </a:p>
                    <a:p>
                      <a:endParaRPr lang="en-GB" dirty="0"/>
                    </a:p>
                    <a:p>
                      <a:endParaRPr lang="en-GB" dirty="0"/>
                    </a:p>
                    <a:p>
                      <a:endParaRPr lang="en-GB" dirty="0"/>
                    </a:p>
                    <a:p>
                      <a:endParaRPr lang="en-GB" dirty="0"/>
                    </a:p>
                    <a:p>
                      <a:endParaRPr lang="en-GB" dirty="0"/>
                    </a:p>
                    <a:p>
                      <a:endParaRPr lang="en-GB" dirty="0">
                        <a:solidFill>
                          <a:srgbClr val="FFCD00"/>
                        </a:solidFill>
                        <a:latin typeface="Montserrat" panose="00000800000000000000" pitchFamily="50" charset="0"/>
                      </a:endParaRPr>
                    </a:p>
                    <a:p>
                      <a:r>
                        <a:rPr lang="en-GB" dirty="0">
                          <a:solidFill>
                            <a:srgbClr val="FFCD00"/>
                          </a:solidFill>
                          <a:latin typeface="Montserrat" panose="00000800000000000000" pitchFamily="50" charset="0"/>
                        </a:rPr>
                        <a:t>__/2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rowSpan="2">
                  <a:txBody>
                    <a:bodyPr/>
                    <a:lstStyle/>
                    <a:p>
                      <a:r>
                        <a:rPr lang="en-GB" b="1" dirty="0">
                          <a:solidFill>
                            <a:srgbClr val="442563"/>
                          </a:solidFill>
                          <a:latin typeface="Montserrat" panose="00000800000000000000" pitchFamily="50" charset="0"/>
                        </a:rPr>
                        <a:t>5. a) </a:t>
                      </a:r>
                      <a:r>
                        <a:rPr lang="en-GB" sz="1600" b="1" dirty="0">
                          <a:solidFill>
                            <a:srgbClr val="442563"/>
                          </a:solidFill>
                          <a:latin typeface="Montserrat" panose="00000800000000000000" pitchFamily="50" charset="0"/>
                        </a:rPr>
                        <a:t>Name this feminist icon</a:t>
                      </a: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endParaRPr lang="en-GB" sz="1600" b="1" dirty="0">
                        <a:solidFill>
                          <a:srgbClr val="442563"/>
                        </a:solidFill>
                        <a:latin typeface="Montserrat" panose="00000800000000000000" pitchFamily="50" charset="0"/>
                      </a:endParaRPr>
                    </a:p>
                    <a:p>
                      <a:endParaRPr lang="en-GB" sz="1600" b="1" dirty="0">
                        <a:solidFill>
                          <a:srgbClr val="442563"/>
                        </a:solidFill>
                        <a:latin typeface="Montserrat" panose="00000800000000000000" pitchFamily="50" charset="0"/>
                      </a:endParaRPr>
                    </a:p>
                    <a:p>
                      <a:r>
                        <a:rPr lang="en-GB" sz="1600" b="1" dirty="0">
                          <a:solidFill>
                            <a:srgbClr val="442563"/>
                          </a:solidFill>
                          <a:latin typeface="Montserrat" panose="00000800000000000000" pitchFamily="50" charset="0"/>
                        </a:rPr>
                        <a:t>   b) She is congresswoman for which American political party?</a:t>
                      </a:r>
                    </a:p>
                    <a:p>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rowSpan="2">
                  <a:txBody>
                    <a:bodyPr/>
                    <a:lstStyle/>
                    <a:p>
                      <a:r>
                        <a:rPr lang="en-GB" sz="1600" dirty="0">
                          <a:solidFill>
                            <a:srgbClr val="442563"/>
                          </a:solidFill>
                          <a:latin typeface="Montserrat" panose="00000800000000000000" pitchFamily="50" charset="0"/>
                        </a:rPr>
                        <a:t>5. Answer</a:t>
                      </a: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endParaRPr lang="en-GB" dirty="0">
                        <a:solidFill>
                          <a:srgbClr val="FFCD00"/>
                        </a:solidFill>
                        <a:latin typeface="Montserrat" panose="00000800000000000000" pitchFamily="50" charset="0"/>
                      </a:endParaRPr>
                    </a:p>
                    <a:p>
                      <a:r>
                        <a:rPr lang="en-GB" dirty="0">
                          <a:solidFill>
                            <a:srgbClr val="FFCD00"/>
                          </a:solidFill>
                          <a:latin typeface="Montserrat" panose="00000800000000000000" pitchFamily="50" charset="0"/>
                        </a:rPr>
                        <a:t>__/2     </a:t>
                      </a:r>
                      <a:r>
                        <a:rPr lang="en-GB" dirty="0">
                          <a:solidFill>
                            <a:srgbClr val="FFCD00"/>
                          </a:solidFill>
                          <a:latin typeface="Montserrat" panose="00000800000000000000" pitchFamily="50" charset="0"/>
                          <a:hlinkClick r:id="rId2"/>
                        </a:rPr>
                        <a:t>Video</a:t>
                      </a:r>
                      <a:endParaRPr lang="en-GB"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475975340"/>
                  </a:ext>
                </a:extLst>
              </a:tr>
              <a:tr h="1915414">
                <a:tc>
                  <a:txBody>
                    <a:bodyPr/>
                    <a:lstStyle/>
                    <a:p>
                      <a:r>
                        <a:rPr lang="en-GB" b="1" dirty="0">
                          <a:solidFill>
                            <a:srgbClr val="442563"/>
                          </a:solidFill>
                          <a:latin typeface="Montserrat" panose="00000800000000000000" pitchFamily="50" charset="0"/>
                        </a:rPr>
                        <a:t>3. </a:t>
                      </a:r>
                      <a:r>
                        <a:rPr lang="en-GB" sz="1600" b="1" dirty="0">
                          <a:solidFill>
                            <a:srgbClr val="442563"/>
                          </a:solidFill>
                          <a:latin typeface="Montserrat" panose="00000800000000000000" pitchFamily="50" charset="0"/>
                        </a:rPr>
                        <a:t>Who does Emma Stone portray in this film?</a:t>
                      </a:r>
                      <a:endParaRPr lang="en-GB" b="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3. </a:t>
                      </a:r>
                      <a:r>
                        <a:rPr lang="en-GB" sz="1600" b="1" dirty="0">
                          <a:solidFill>
                            <a:srgbClr val="442563"/>
                          </a:solidFill>
                          <a:latin typeface="Montserrat" panose="00000800000000000000" pitchFamily="50" charset="0"/>
                        </a:rPr>
                        <a:t>Answer</a:t>
                      </a:r>
                    </a:p>
                    <a:p>
                      <a:endParaRPr lang="en-GB" b="1" dirty="0">
                        <a:solidFill>
                          <a:srgbClr val="442563"/>
                        </a:solidFill>
                        <a:latin typeface="Montserrat" panose="00000800000000000000" pitchFamily="50" charset="0"/>
                      </a:endParaRPr>
                    </a:p>
                    <a:p>
                      <a:endParaRPr lang="en-GB" b="1" dirty="0">
                        <a:solidFill>
                          <a:srgbClr val="442563"/>
                        </a:solidFill>
                        <a:latin typeface="Montserrat" panose="00000800000000000000" pitchFamily="50" charset="0"/>
                      </a:endParaRPr>
                    </a:p>
                    <a:p>
                      <a:r>
                        <a:rPr lang="en-GB" b="1" dirty="0">
                          <a:solidFill>
                            <a:srgbClr val="442563"/>
                          </a:solidFill>
                          <a:latin typeface="Montserrat" panose="00000800000000000000" pitchFamily="50" charset="0"/>
                        </a:rPr>
                        <a:t>    </a:t>
                      </a:r>
                      <a:r>
                        <a:rPr lang="en-GB" b="1" dirty="0">
                          <a:solidFill>
                            <a:srgbClr val="FFCD00"/>
                          </a:solidFill>
                          <a:latin typeface="Montserrat" panose="00000800000000000000" pitchFamily="50" charset="0"/>
                        </a:rPr>
                        <a:t>                                                                                   </a:t>
                      </a:r>
                    </a:p>
                    <a:p>
                      <a:endParaRPr lang="en-GB" b="1" dirty="0">
                        <a:solidFill>
                          <a:srgbClr val="FFCD00"/>
                        </a:solidFill>
                        <a:latin typeface="Montserrat" panose="00000800000000000000" pitchFamily="50" charset="0"/>
                      </a:endParaRPr>
                    </a:p>
                    <a:p>
                      <a:r>
                        <a:rPr lang="en-GB" b="1" dirty="0">
                          <a:solidFill>
                            <a:srgbClr val="FFCD00"/>
                          </a:solidFill>
                          <a:latin typeface="Montserrat" panose="00000800000000000000" pitchFamily="50" charset="0"/>
                        </a:rPr>
                        <a:t>__/1                                                          </a:t>
                      </a:r>
                      <a:r>
                        <a:rPr lang="en-GB" b="1" dirty="0">
                          <a:solidFill>
                            <a:srgbClr val="FFCD00"/>
                          </a:solidFill>
                          <a:latin typeface="Montserrat" panose="00000800000000000000" pitchFamily="50" charset="0"/>
                          <a:hlinkClick r:id="rId3"/>
                        </a:rPr>
                        <a:t>Watch me!</a:t>
                      </a:r>
                      <a:endParaRPr lang="en-GB" b="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vMerge="1">
                  <a:txBody>
                    <a:bodyPr/>
                    <a:lstStyle/>
                    <a:p>
                      <a:endParaRPr lang="en-GB" b="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vMerge="1">
                  <a:txBody>
                    <a:bodyPr/>
                    <a:lstStyle/>
                    <a:p>
                      <a:endParaRPr lang="en-GB" b="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711311439"/>
                  </a:ext>
                </a:extLst>
              </a:tr>
            </a:tbl>
          </a:graphicData>
        </a:graphic>
      </p:graphicFrame>
      <p:pic>
        <p:nvPicPr>
          <p:cNvPr id="5" name="Picture 4">
            <a:extLst>
              <a:ext uri="{FF2B5EF4-FFF2-40B4-BE49-F238E27FC236}">
                <a16:creationId xmlns:a16="http://schemas.microsoft.com/office/drawing/2014/main" id="{EF8A242E-2DBC-476F-96FD-E2AFE0B3EC39}"/>
              </a:ext>
            </a:extLst>
          </p:cNvPr>
          <p:cNvPicPr>
            <a:picLocks noChangeAspect="1"/>
          </p:cNvPicPr>
          <p:nvPr/>
        </p:nvPicPr>
        <p:blipFill>
          <a:blip r:embed="rId4"/>
          <a:stretch>
            <a:fillRect/>
          </a:stretch>
        </p:blipFill>
        <p:spPr>
          <a:xfrm>
            <a:off x="841349" y="1119930"/>
            <a:ext cx="751605" cy="736861"/>
          </a:xfrm>
          <a:prstGeom prst="rect">
            <a:avLst/>
          </a:prstGeom>
        </p:spPr>
      </p:pic>
      <p:pic>
        <p:nvPicPr>
          <p:cNvPr id="7" name="Picture 6">
            <a:extLst>
              <a:ext uri="{FF2B5EF4-FFF2-40B4-BE49-F238E27FC236}">
                <a16:creationId xmlns:a16="http://schemas.microsoft.com/office/drawing/2014/main" id="{0FDDD14B-DD8D-4D8A-8C70-DDB82AC54E6D}"/>
              </a:ext>
            </a:extLst>
          </p:cNvPr>
          <p:cNvPicPr>
            <a:picLocks noChangeAspect="1"/>
          </p:cNvPicPr>
          <p:nvPr/>
        </p:nvPicPr>
        <p:blipFill>
          <a:blip r:embed="rId5"/>
          <a:stretch>
            <a:fillRect/>
          </a:stretch>
        </p:blipFill>
        <p:spPr>
          <a:xfrm>
            <a:off x="1857438" y="1119931"/>
            <a:ext cx="736860" cy="736860"/>
          </a:xfrm>
          <a:prstGeom prst="rect">
            <a:avLst/>
          </a:prstGeom>
        </p:spPr>
      </p:pic>
      <p:pic>
        <p:nvPicPr>
          <p:cNvPr id="9" name="Picture 8">
            <a:extLst>
              <a:ext uri="{FF2B5EF4-FFF2-40B4-BE49-F238E27FC236}">
                <a16:creationId xmlns:a16="http://schemas.microsoft.com/office/drawing/2014/main" id="{311D7005-80B9-4824-924A-F2630DCA5A02}"/>
              </a:ext>
            </a:extLst>
          </p:cNvPr>
          <p:cNvPicPr>
            <a:picLocks noChangeAspect="1"/>
          </p:cNvPicPr>
          <p:nvPr/>
        </p:nvPicPr>
        <p:blipFill>
          <a:blip r:embed="rId6"/>
          <a:stretch>
            <a:fillRect/>
          </a:stretch>
        </p:blipFill>
        <p:spPr>
          <a:xfrm>
            <a:off x="2873526" y="1127265"/>
            <a:ext cx="744123" cy="729525"/>
          </a:xfrm>
          <a:prstGeom prst="rect">
            <a:avLst/>
          </a:prstGeom>
        </p:spPr>
      </p:pic>
      <p:pic>
        <p:nvPicPr>
          <p:cNvPr id="10" name="Picture 9">
            <a:extLst>
              <a:ext uri="{FF2B5EF4-FFF2-40B4-BE49-F238E27FC236}">
                <a16:creationId xmlns:a16="http://schemas.microsoft.com/office/drawing/2014/main" id="{5CA76B95-B932-4424-8B19-4CB49EE3359A}"/>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2188855" y="2461001"/>
            <a:ext cx="1557299" cy="2101669"/>
          </a:xfrm>
          <a:prstGeom prst="rect">
            <a:avLst/>
          </a:prstGeom>
          <a:noFill/>
          <a:ln>
            <a:noFill/>
          </a:ln>
        </p:spPr>
      </p:pic>
      <p:pic>
        <p:nvPicPr>
          <p:cNvPr id="12" name="Picture 11">
            <a:extLst>
              <a:ext uri="{FF2B5EF4-FFF2-40B4-BE49-F238E27FC236}">
                <a16:creationId xmlns:a16="http://schemas.microsoft.com/office/drawing/2014/main" id="{6F25696C-4DC7-4E81-B2F6-73F881B6992B}"/>
              </a:ext>
            </a:extLst>
          </p:cNvPr>
          <p:cNvPicPr>
            <a:picLocks noChangeAspect="1"/>
          </p:cNvPicPr>
          <p:nvPr/>
        </p:nvPicPr>
        <p:blipFill>
          <a:blip r:embed="rId8"/>
          <a:stretch>
            <a:fillRect/>
          </a:stretch>
        </p:blipFill>
        <p:spPr>
          <a:xfrm>
            <a:off x="1120577" y="5327780"/>
            <a:ext cx="1752949" cy="1317734"/>
          </a:xfrm>
          <a:prstGeom prst="rect">
            <a:avLst/>
          </a:prstGeom>
        </p:spPr>
      </p:pic>
      <p:pic>
        <p:nvPicPr>
          <p:cNvPr id="13" name="Picture 12">
            <a:extLst>
              <a:ext uri="{FF2B5EF4-FFF2-40B4-BE49-F238E27FC236}">
                <a16:creationId xmlns:a16="http://schemas.microsoft.com/office/drawing/2014/main" id="{1D2C4608-1250-49FB-AFCF-0D17B1367780}"/>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6952163" y="2600960"/>
            <a:ext cx="2182506" cy="2726820"/>
          </a:xfrm>
          <a:prstGeom prst="rect">
            <a:avLst/>
          </a:prstGeom>
          <a:noFill/>
          <a:ln>
            <a:noFill/>
          </a:ln>
        </p:spPr>
      </p:pic>
      <p:pic>
        <p:nvPicPr>
          <p:cNvPr id="15" name="Picture 14">
            <a:extLst>
              <a:ext uri="{FF2B5EF4-FFF2-40B4-BE49-F238E27FC236}">
                <a16:creationId xmlns:a16="http://schemas.microsoft.com/office/drawing/2014/main" id="{1A8EDB49-1D94-462E-8E28-D25D52EEE6EB}"/>
              </a:ext>
            </a:extLst>
          </p:cNvPr>
          <p:cNvPicPr>
            <a:picLocks noChangeAspect="1"/>
          </p:cNvPicPr>
          <p:nvPr/>
        </p:nvPicPr>
        <p:blipFill>
          <a:blip r:embed="rId10"/>
          <a:stretch>
            <a:fillRect/>
          </a:stretch>
        </p:blipFill>
        <p:spPr>
          <a:xfrm>
            <a:off x="9006182" y="783088"/>
            <a:ext cx="828284" cy="1073702"/>
          </a:xfrm>
          <a:prstGeom prst="rect">
            <a:avLst/>
          </a:prstGeom>
        </p:spPr>
      </p:pic>
      <p:pic>
        <p:nvPicPr>
          <p:cNvPr id="11" name="Picture 10" descr="A black and white logo&#10;&#10;Description automatically generated with low confidence">
            <a:extLst>
              <a:ext uri="{FF2B5EF4-FFF2-40B4-BE49-F238E27FC236}">
                <a16:creationId xmlns:a16="http://schemas.microsoft.com/office/drawing/2014/main" id="{4CD6A0EE-F399-4DA2-8598-10AB6AACF8D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21656" y="190887"/>
            <a:ext cx="670327" cy="434665"/>
          </a:xfrm>
          <a:prstGeom prst="rect">
            <a:avLst/>
          </a:prstGeom>
        </p:spPr>
      </p:pic>
    </p:spTree>
    <p:extLst>
      <p:ext uri="{BB962C8B-B14F-4D97-AF65-F5344CB8AC3E}">
        <p14:creationId xmlns:p14="http://schemas.microsoft.com/office/powerpoint/2010/main" val="335436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F593-D884-4C85-A5ED-FF42D55094B1}"/>
              </a:ext>
            </a:extLst>
          </p:cNvPr>
          <p:cNvSpPr>
            <a:spLocks noGrp="1"/>
          </p:cNvSpPr>
          <p:nvPr>
            <p:ph type="title"/>
          </p:nvPr>
        </p:nvSpPr>
        <p:spPr>
          <a:xfrm>
            <a:off x="424192" y="136094"/>
            <a:ext cx="11540621" cy="974249"/>
          </a:xfrm>
          <a:custGeom>
            <a:avLst/>
            <a:gdLst>
              <a:gd name="connsiteX0" fmla="*/ 0 w 11540621"/>
              <a:gd name="connsiteY0" fmla="*/ 0 h 974249"/>
              <a:gd name="connsiteX1" fmla="*/ 461625 w 11540621"/>
              <a:gd name="connsiteY1" fmla="*/ 0 h 974249"/>
              <a:gd name="connsiteX2" fmla="*/ 1154062 w 11540621"/>
              <a:gd name="connsiteY2" fmla="*/ 0 h 974249"/>
              <a:gd name="connsiteX3" fmla="*/ 1731093 w 11540621"/>
              <a:gd name="connsiteY3" fmla="*/ 0 h 974249"/>
              <a:gd name="connsiteX4" fmla="*/ 1961906 w 11540621"/>
              <a:gd name="connsiteY4" fmla="*/ 0 h 974249"/>
              <a:gd name="connsiteX5" fmla="*/ 2538937 w 11540621"/>
              <a:gd name="connsiteY5" fmla="*/ 0 h 974249"/>
              <a:gd name="connsiteX6" fmla="*/ 2885155 w 11540621"/>
              <a:gd name="connsiteY6" fmla="*/ 0 h 974249"/>
              <a:gd name="connsiteX7" fmla="*/ 3231374 w 11540621"/>
              <a:gd name="connsiteY7" fmla="*/ 0 h 974249"/>
              <a:gd name="connsiteX8" fmla="*/ 3692999 w 11540621"/>
              <a:gd name="connsiteY8" fmla="*/ 0 h 974249"/>
              <a:gd name="connsiteX9" fmla="*/ 4270030 w 11540621"/>
              <a:gd name="connsiteY9" fmla="*/ 0 h 974249"/>
              <a:gd name="connsiteX10" fmla="*/ 4731655 w 11540621"/>
              <a:gd name="connsiteY10" fmla="*/ 0 h 974249"/>
              <a:gd name="connsiteX11" fmla="*/ 5077873 w 11540621"/>
              <a:gd name="connsiteY11" fmla="*/ 0 h 974249"/>
              <a:gd name="connsiteX12" fmla="*/ 5770311 w 11540621"/>
              <a:gd name="connsiteY12" fmla="*/ 0 h 974249"/>
              <a:gd name="connsiteX13" fmla="*/ 6231935 w 11540621"/>
              <a:gd name="connsiteY13" fmla="*/ 0 h 974249"/>
              <a:gd name="connsiteX14" fmla="*/ 6808966 w 11540621"/>
              <a:gd name="connsiteY14" fmla="*/ 0 h 974249"/>
              <a:gd name="connsiteX15" fmla="*/ 7501404 w 11540621"/>
              <a:gd name="connsiteY15" fmla="*/ 0 h 974249"/>
              <a:gd name="connsiteX16" fmla="*/ 7847622 w 11540621"/>
              <a:gd name="connsiteY16" fmla="*/ 0 h 974249"/>
              <a:gd name="connsiteX17" fmla="*/ 8655466 w 11540621"/>
              <a:gd name="connsiteY17" fmla="*/ 0 h 974249"/>
              <a:gd name="connsiteX18" fmla="*/ 9232497 w 11540621"/>
              <a:gd name="connsiteY18" fmla="*/ 0 h 974249"/>
              <a:gd name="connsiteX19" fmla="*/ 10040340 w 11540621"/>
              <a:gd name="connsiteY19" fmla="*/ 0 h 974249"/>
              <a:gd name="connsiteX20" fmla="*/ 10271153 w 11540621"/>
              <a:gd name="connsiteY20" fmla="*/ 0 h 974249"/>
              <a:gd name="connsiteX21" fmla="*/ 10617371 w 11540621"/>
              <a:gd name="connsiteY21" fmla="*/ 0 h 974249"/>
              <a:gd name="connsiteX22" fmla="*/ 10963590 w 11540621"/>
              <a:gd name="connsiteY22" fmla="*/ 0 h 974249"/>
              <a:gd name="connsiteX23" fmla="*/ 11540621 w 11540621"/>
              <a:gd name="connsiteY23" fmla="*/ 0 h 974249"/>
              <a:gd name="connsiteX24" fmla="*/ 11540621 w 11540621"/>
              <a:gd name="connsiteY24" fmla="*/ 487125 h 974249"/>
              <a:gd name="connsiteX25" fmla="*/ 11540621 w 11540621"/>
              <a:gd name="connsiteY25" fmla="*/ 974249 h 974249"/>
              <a:gd name="connsiteX26" fmla="*/ 10963590 w 11540621"/>
              <a:gd name="connsiteY26" fmla="*/ 974249 h 974249"/>
              <a:gd name="connsiteX27" fmla="*/ 10155746 w 11540621"/>
              <a:gd name="connsiteY27" fmla="*/ 974249 h 974249"/>
              <a:gd name="connsiteX28" fmla="*/ 9809528 w 11540621"/>
              <a:gd name="connsiteY28" fmla="*/ 974249 h 974249"/>
              <a:gd name="connsiteX29" fmla="*/ 9232497 w 11540621"/>
              <a:gd name="connsiteY29" fmla="*/ 974249 h 974249"/>
              <a:gd name="connsiteX30" fmla="*/ 8540060 w 11540621"/>
              <a:gd name="connsiteY30" fmla="*/ 974249 h 974249"/>
              <a:gd name="connsiteX31" fmla="*/ 8309247 w 11540621"/>
              <a:gd name="connsiteY31" fmla="*/ 974249 h 974249"/>
              <a:gd name="connsiteX32" fmla="*/ 7847622 w 11540621"/>
              <a:gd name="connsiteY32" fmla="*/ 974249 h 974249"/>
              <a:gd name="connsiteX33" fmla="*/ 7270591 w 11540621"/>
              <a:gd name="connsiteY33" fmla="*/ 974249 h 974249"/>
              <a:gd name="connsiteX34" fmla="*/ 6693560 w 11540621"/>
              <a:gd name="connsiteY34" fmla="*/ 974249 h 974249"/>
              <a:gd name="connsiteX35" fmla="*/ 6231935 w 11540621"/>
              <a:gd name="connsiteY35" fmla="*/ 974249 h 974249"/>
              <a:gd name="connsiteX36" fmla="*/ 5885717 w 11540621"/>
              <a:gd name="connsiteY36" fmla="*/ 974249 h 974249"/>
              <a:gd name="connsiteX37" fmla="*/ 5424092 w 11540621"/>
              <a:gd name="connsiteY37" fmla="*/ 974249 h 974249"/>
              <a:gd name="connsiteX38" fmla="*/ 5193279 w 11540621"/>
              <a:gd name="connsiteY38" fmla="*/ 974249 h 974249"/>
              <a:gd name="connsiteX39" fmla="*/ 4731655 w 11540621"/>
              <a:gd name="connsiteY39" fmla="*/ 974249 h 974249"/>
              <a:gd name="connsiteX40" fmla="*/ 4270030 w 11540621"/>
              <a:gd name="connsiteY40" fmla="*/ 974249 h 974249"/>
              <a:gd name="connsiteX41" fmla="*/ 3577593 w 11540621"/>
              <a:gd name="connsiteY41" fmla="*/ 974249 h 974249"/>
              <a:gd name="connsiteX42" fmla="*/ 3115968 w 11540621"/>
              <a:gd name="connsiteY42" fmla="*/ 974249 h 974249"/>
              <a:gd name="connsiteX43" fmla="*/ 2654343 w 11540621"/>
              <a:gd name="connsiteY43" fmla="*/ 974249 h 974249"/>
              <a:gd name="connsiteX44" fmla="*/ 2308124 w 11540621"/>
              <a:gd name="connsiteY44" fmla="*/ 974249 h 974249"/>
              <a:gd name="connsiteX45" fmla="*/ 1615687 w 11540621"/>
              <a:gd name="connsiteY45" fmla="*/ 974249 h 974249"/>
              <a:gd name="connsiteX46" fmla="*/ 1384875 w 11540621"/>
              <a:gd name="connsiteY46" fmla="*/ 974249 h 974249"/>
              <a:gd name="connsiteX47" fmla="*/ 577031 w 11540621"/>
              <a:gd name="connsiteY47" fmla="*/ 974249 h 974249"/>
              <a:gd name="connsiteX48" fmla="*/ 0 w 11540621"/>
              <a:gd name="connsiteY48" fmla="*/ 974249 h 974249"/>
              <a:gd name="connsiteX49" fmla="*/ 0 w 11540621"/>
              <a:gd name="connsiteY49" fmla="*/ 506609 h 974249"/>
              <a:gd name="connsiteX50" fmla="*/ 0 w 11540621"/>
              <a:gd name="connsiteY50" fmla="*/ 0 h 9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540621" h="974249" fill="none" extrusionOk="0">
                <a:moveTo>
                  <a:pt x="0" y="0"/>
                </a:moveTo>
                <a:cubicBezTo>
                  <a:pt x="201221" y="-40534"/>
                  <a:pt x="294620" y="54066"/>
                  <a:pt x="461625" y="0"/>
                </a:cubicBezTo>
                <a:cubicBezTo>
                  <a:pt x="628631" y="-54066"/>
                  <a:pt x="935885" y="51124"/>
                  <a:pt x="1154062" y="0"/>
                </a:cubicBezTo>
                <a:cubicBezTo>
                  <a:pt x="1372239" y="-51124"/>
                  <a:pt x="1510543" y="31214"/>
                  <a:pt x="1731093" y="0"/>
                </a:cubicBezTo>
                <a:cubicBezTo>
                  <a:pt x="1951643" y="-31214"/>
                  <a:pt x="1914297" y="27094"/>
                  <a:pt x="1961906" y="0"/>
                </a:cubicBezTo>
                <a:cubicBezTo>
                  <a:pt x="2009515" y="-27094"/>
                  <a:pt x="2286738" y="60189"/>
                  <a:pt x="2538937" y="0"/>
                </a:cubicBezTo>
                <a:cubicBezTo>
                  <a:pt x="2791136" y="-60189"/>
                  <a:pt x="2759652" y="4726"/>
                  <a:pt x="2885155" y="0"/>
                </a:cubicBezTo>
                <a:cubicBezTo>
                  <a:pt x="3010658" y="-4726"/>
                  <a:pt x="3149240" y="21559"/>
                  <a:pt x="3231374" y="0"/>
                </a:cubicBezTo>
                <a:cubicBezTo>
                  <a:pt x="3313508" y="-21559"/>
                  <a:pt x="3555170" y="39541"/>
                  <a:pt x="3692999" y="0"/>
                </a:cubicBezTo>
                <a:cubicBezTo>
                  <a:pt x="3830828" y="-39541"/>
                  <a:pt x="4077798" y="30466"/>
                  <a:pt x="4270030" y="0"/>
                </a:cubicBezTo>
                <a:cubicBezTo>
                  <a:pt x="4462262" y="-30466"/>
                  <a:pt x="4539338" y="30241"/>
                  <a:pt x="4731655" y="0"/>
                </a:cubicBezTo>
                <a:cubicBezTo>
                  <a:pt x="4923973" y="-30241"/>
                  <a:pt x="5003165" y="11469"/>
                  <a:pt x="5077873" y="0"/>
                </a:cubicBezTo>
                <a:cubicBezTo>
                  <a:pt x="5152581" y="-11469"/>
                  <a:pt x="5494097" y="18538"/>
                  <a:pt x="5770311" y="0"/>
                </a:cubicBezTo>
                <a:cubicBezTo>
                  <a:pt x="6046525" y="-18538"/>
                  <a:pt x="6086494" y="19945"/>
                  <a:pt x="6231935" y="0"/>
                </a:cubicBezTo>
                <a:cubicBezTo>
                  <a:pt x="6377376" y="-19945"/>
                  <a:pt x="6659841" y="66281"/>
                  <a:pt x="6808966" y="0"/>
                </a:cubicBezTo>
                <a:cubicBezTo>
                  <a:pt x="6958091" y="-66281"/>
                  <a:pt x="7280638" y="16186"/>
                  <a:pt x="7501404" y="0"/>
                </a:cubicBezTo>
                <a:cubicBezTo>
                  <a:pt x="7722170" y="-16186"/>
                  <a:pt x="7721542" y="6867"/>
                  <a:pt x="7847622" y="0"/>
                </a:cubicBezTo>
                <a:cubicBezTo>
                  <a:pt x="7973702" y="-6867"/>
                  <a:pt x="8458334" y="44395"/>
                  <a:pt x="8655466" y="0"/>
                </a:cubicBezTo>
                <a:cubicBezTo>
                  <a:pt x="8852598" y="-44395"/>
                  <a:pt x="9038220" y="9469"/>
                  <a:pt x="9232497" y="0"/>
                </a:cubicBezTo>
                <a:cubicBezTo>
                  <a:pt x="9426774" y="-9469"/>
                  <a:pt x="9644769" y="39355"/>
                  <a:pt x="10040340" y="0"/>
                </a:cubicBezTo>
                <a:cubicBezTo>
                  <a:pt x="10435911" y="-39355"/>
                  <a:pt x="10216936" y="5597"/>
                  <a:pt x="10271153" y="0"/>
                </a:cubicBezTo>
                <a:cubicBezTo>
                  <a:pt x="10325370" y="-5597"/>
                  <a:pt x="10518117" y="6180"/>
                  <a:pt x="10617371" y="0"/>
                </a:cubicBezTo>
                <a:cubicBezTo>
                  <a:pt x="10716625" y="-6180"/>
                  <a:pt x="10869023" y="17014"/>
                  <a:pt x="10963590" y="0"/>
                </a:cubicBezTo>
                <a:cubicBezTo>
                  <a:pt x="11058157" y="-17014"/>
                  <a:pt x="11331271" y="60569"/>
                  <a:pt x="11540621" y="0"/>
                </a:cubicBezTo>
                <a:cubicBezTo>
                  <a:pt x="11591088" y="216329"/>
                  <a:pt x="11535819" y="312255"/>
                  <a:pt x="11540621" y="487125"/>
                </a:cubicBezTo>
                <a:cubicBezTo>
                  <a:pt x="11545423" y="661996"/>
                  <a:pt x="11495300" y="872636"/>
                  <a:pt x="11540621" y="974249"/>
                </a:cubicBezTo>
                <a:cubicBezTo>
                  <a:pt x="11306204" y="1015775"/>
                  <a:pt x="11110938" y="911988"/>
                  <a:pt x="10963590" y="974249"/>
                </a:cubicBezTo>
                <a:cubicBezTo>
                  <a:pt x="10816242" y="1036510"/>
                  <a:pt x="10509236" y="893717"/>
                  <a:pt x="10155746" y="974249"/>
                </a:cubicBezTo>
                <a:cubicBezTo>
                  <a:pt x="9802256" y="1054781"/>
                  <a:pt x="9958723" y="963910"/>
                  <a:pt x="9809528" y="974249"/>
                </a:cubicBezTo>
                <a:cubicBezTo>
                  <a:pt x="9660333" y="984588"/>
                  <a:pt x="9424570" y="952657"/>
                  <a:pt x="9232497" y="974249"/>
                </a:cubicBezTo>
                <a:cubicBezTo>
                  <a:pt x="9040424" y="995841"/>
                  <a:pt x="8879596" y="912992"/>
                  <a:pt x="8540060" y="974249"/>
                </a:cubicBezTo>
                <a:cubicBezTo>
                  <a:pt x="8200524" y="1035506"/>
                  <a:pt x="8378325" y="968332"/>
                  <a:pt x="8309247" y="974249"/>
                </a:cubicBezTo>
                <a:cubicBezTo>
                  <a:pt x="8240169" y="980166"/>
                  <a:pt x="8019337" y="932298"/>
                  <a:pt x="7847622" y="974249"/>
                </a:cubicBezTo>
                <a:cubicBezTo>
                  <a:pt x="7675907" y="1016200"/>
                  <a:pt x="7495208" y="956719"/>
                  <a:pt x="7270591" y="974249"/>
                </a:cubicBezTo>
                <a:cubicBezTo>
                  <a:pt x="7045974" y="991779"/>
                  <a:pt x="6937104" y="949477"/>
                  <a:pt x="6693560" y="974249"/>
                </a:cubicBezTo>
                <a:cubicBezTo>
                  <a:pt x="6450016" y="999021"/>
                  <a:pt x="6355788" y="953403"/>
                  <a:pt x="6231935" y="974249"/>
                </a:cubicBezTo>
                <a:cubicBezTo>
                  <a:pt x="6108083" y="995095"/>
                  <a:pt x="6035288" y="956587"/>
                  <a:pt x="5885717" y="974249"/>
                </a:cubicBezTo>
                <a:cubicBezTo>
                  <a:pt x="5736146" y="991911"/>
                  <a:pt x="5649851" y="919841"/>
                  <a:pt x="5424092" y="974249"/>
                </a:cubicBezTo>
                <a:cubicBezTo>
                  <a:pt x="5198334" y="1028657"/>
                  <a:pt x="5285837" y="958592"/>
                  <a:pt x="5193279" y="974249"/>
                </a:cubicBezTo>
                <a:cubicBezTo>
                  <a:pt x="5100721" y="989906"/>
                  <a:pt x="4872915" y="932350"/>
                  <a:pt x="4731655" y="974249"/>
                </a:cubicBezTo>
                <a:cubicBezTo>
                  <a:pt x="4590395" y="1016148"/>
                  <a:pt x="4493449" y="943241"/>
                  <a:pt x="4270030" y="974249"/>
                </a:cubicBezTo>
                <a:cubicBezTo>
                  <a:pt x="4046612" y="1005257"/>
                  <a:pt x="3824795" y="899982"/>
                  <a:pt x="3577593" y="974249"/>
                </a:cubicBezTo>
                <a:cubicBezTo>
                  <a:pt x="3330391" y="1048516"/>
                  <a:pt x="3300117" y="927551"/>
                  <a:pt x="3115968" y="974249"/>
                </a:cubicBezTo>
                <a:cubicBezTo>
                  <a:pt x="2931820" y="1020947"/>
                  <a:pt x="2836186" y="925323"/>
                  <a:pt x="2654343" y="974249"/>
                </a:cubicBezTo>
                <a:cubicBezTo>
                  <a:pt x="2472501" y="1023175"/>
                  <a:pt x="2432550" y="969307"/>
                  <a:pt x="2308124" y="974249"/>
                </a:cubicBezTo>
                <a:cubicBezTo>
                  <a:pt x="2183698" y="979191"/>
                  <a:pt x="1876484" y="939455"/>
                  <a:pt x="1615687" y="974249"/>
                </a:cubicBezTo>
                <a:cubicBezTo>
                  <a:pt x="1354890" y="1009043"/>
                  <a:pt x="1480362" y="950941"/>
                  <a:pt x="1384875" y="974249"/>
                </a:cubicBezTo>
                <a:cubicBezTo>
                  <a:pt x="1289388" y="997557"/>
                  <a:pt x="883353" y="879363"/>
                  <a:pt x="577031" y="974249"/>
                </a:cubicBezTo>
                <a:cubicBezTo>
                  <a:pt x="270709" y="1069135"/>
                  <a:pt x="173792" y="959753"/>
                  <a:pt x="0" y="974249"/>
                </a:cubicBezTo>
                <a:cubicBezTo>
                  <a:pt x="-54817" y="769449"/>
                  <a:pt x="5636" y="704242"/>
                  <a:pt x="0" y="506609"/>
                </a:cubicBezTo>
                <a:cubicBezTo>
                  <a:pt x="-5636" y="308976"/>
                  <a:pt x="8058" y="112191"/>
                  <a:pt x="0" y="0"/>
                </a:cubicBezTo>
                <a:close/>
              </a:path>
              <a:path w="11540621" h="974249" stroke="0" extrusionOk="0">
                <a:moveTo>
                  <a:pt x="0" y="0"/>
                </a:moveTo>
                <a:cubicBezTo>
                  <a:pt x="330521" y="-69747"/>
                  <a:pt x="457533" y="75385"/>
                  <a:pt x="692437" y="0"/>
                </a:cubicBezTo>
                <a:cubicBezTo>
                  <a:pt x="927341" y="-75385"/>
                  <a:pt x="1238369" y="58829"/>
                  <a:pt x="1384875" y="0"/>
                </a:cubicBezTo>
                <a:cubicBezTo>
                  <a:pt x="1531381" y="-58829"/>
                  <a:pt x="1628979" y="40786"/>
                  <a:pt x="1731093" y="0"/>
                </a:cubicBezTo>
                <a:cubicBezTo>
                  <a:pt x="1833207" y="-40786"/>
                  <a:pt x="2162796" y="38425"/>
                  <a:pt x="2308124" y="0"/>
                </a:cubicBezTo>
                <a:cubicBezTo>
                  <a:pt x="2453452" y="-38425"/>
                  <a:pt x="2581632" y="9369"/>
                  <a:pt x="2769749" y="0"/>
                </a:cubicBezTo>
                <a:cubicBezTo>
                  <a:pt x="2957866" y="-9369"/>
                  <a:pt x="3132652" y="9361"/>
                  <a:pt x="3462186" y="0"/>
                </a:cubicBezTo>
                <a:cubicBezTo>
                  <a:pt x="3791720" y="-9361"/>
                  <a:pt x="3755810" y="8982"/>
                  <a:pt x="3923811" y="0"/>
                </a:cubicBezTo>
                <a:cubicBezTo>
                  <a:pt x="4091813" y="-8982"/>
                  <a:pt x="4197530" y="38889"/>
                  <a:pt x="4385436" y="0"/>
                </a:cubicBezTo>
                <a:cubicBezTo>
                  <a:pt x="4573343" y="-38889"/>
                  <a:pt x="5007105" y="25809"/>
                  <a:pt x="5193279" y="0"/>
                </a:cubicBezTo>
                <a:cubicBezTo>
                  <a:pt x="5379453" y="-25809"/>
                  <a:pt x="5329892" y="22734"/>
                  <a:pt x="5424092" y="0"/>
                </a:cubicBezTo>
                <a:cubicBezTo>
                  <a:pt x="5518292" y="-22734"/>
                  <a:pt x="5777628" y="59520"/>
                  <a:pt x="6001123" y="0"/>
                </a:cubicBezTo>
                <a:cubicBezTo>
                  <a:pt x="6224618" y="-59520"/>
                  <a:pt x="6350600" y="47586"/>
                  <a:pt x="6462748" y="0"/>
                </a:cubicBezTo>
                <a:cubicBezTo>
                  <a:pt x="6574897" y="-47586"/>
                  <a:pt x="6820424" y="7902"/>
                  <a:pt x="6924373" y="0"/>
                </a:cubicBezTo>
                <a:cubicBezTo>
                  <a:pt x="7028322" y="-7902"/>
                  <a:pt x="7327721" y="5889"/>
                  <a:pt x="7616810" y="0"/>
                </a:cubicBezTo>
                <a:cubicBezTo>
                  <a:pt x="7905899" y="-5889"/>
                  <a:pt x="7847842" y="36040"/>
                  <a:pt x="7963028" y="0"/>
                </a:cubicBezTo>
                <a:cubicBezTo>
                  <a:pt x="8078214" y="-36040"/>
                  <a:pt x="8379447" y="29897"/>
                  <a:pt x="8540060" y="0"/>
                </a:cubicBezTo>
                <a:cubicBezTo>
                  <a:pt x="8700673" y="-29897"/>
                  <a:pt x="8993030" y="48877"/>
                  <a:pt x="9117091" y="0"/>
                </a:cubicBezTo>
                <a:cubicBezTo>
                  <a:pt x="9241152" y="-48877"/>
                  <a:pt x="9594006" y="31703"/>
                  <a:pt x="9809528" y="0"/>
                </a:cubicBezTo>
                <a:cubicBezTo>
                  <a:pt x="10025050" y="-31703"/>
                  <a:pt x="10049198" y="36960"/>
                  <a:pt x="10271153" y="0"/>
                </a:cubicBezTo>
                <a:cubicBezTo>
                  <a:pt x="10493109" y="-36960"/>
                  <a:pt x="11107888" y="110971"/>
                  <a:pt x="11540621" y="0"/>
                </a:cubicBezTo>
                <a:cubicBezTo>
                  <a:pt x="11593751" y="190375"/>
                  <a:pt x="11514281" y="321887"/>
                  <a:pt x="11540621" y="487125"/>
                </a:cubicBezTo>
                <a:cubicBezTo>
                  <a:pt x="11566961" y="652364"/>
                  <a:pt x="11519363" y="800320"/>
                  <a:pt x="11540621" y="974249"/>
                </a:cubicBezTo>
                <a:cubicBezTo>
                  <a:pt x="11478486" y="990748"/>
                  <a:pt x="11395324" y="964924"/>
                  <a:pt x="11309809" y="974249"/>
                </a:cubicBezTo>
                <a:cubicBezTo>
                  <a:pt x="11224294" y="983574"/>
                  <a:pt x="10872884" y="929514"/>
                  <a:pt x="10617371" y="974249"/>
                </a:cubicBezTo>
                <a:cubicBezTo>
                  <a:pt x="10361858" y="1018984"/>
                  <a:pt x="10242685" y="934677"/>
                  <a:pt x="10040340" y="974249"/>
                </a:cubicBezTo>
                <a:cubicBezTo>
                  <a:pt x="9837995" y="1013821"/>
                  <a:pt x="9667296" y="923533"/>
                  <a:pt x="9347903" y="974249"/>
                </a:cubicBezTo>
                <a:cubicBezTo>
                  <a:pt x="9028510" y="1024965"/>
                  <a:pt x="8884475" y="935925"/>
                  <a:pt x="8540060" y="974249"/>
                </a:cubicBezTo>
                <a:cubicBezTo>
                  <a:pt x="8195645" y="1012573"/>
                  <a:pt x="8390545" y="966814"/>
                  <a:pt x="8309247" y="974249"/>
                </a:cubicBezTo>
                <a:cubicBezTo>
                  <a:pt x="8227949" y="981684"/>
                  <a:pt x="7950782" y="922754"/>
                  <a:pt x="7732216" y="974249"/>
                </a:cubicBezTo>
                <a:cubicBezTo>
                  <a:pt x="7513650" y="1025744"/>
                  <a:pt x="7556337" y="953469"/>
                  <a:pt x="7501404" y="974249"/>
                </a:cubicBezTo>
                <a:cubicBezTo>
                  <a:pt x="7446471" y="995029"/>
                  <a:pt x="7382068" y="951447"/>
                  <a:pt x="7270591" y="974249"/>
                </a:cubicBezTo>
                <a:cubicBezTo>
                  <a:pt x="7159114" y="997051"/>
                  <a:pt x="7004086" y="922500"/>
                  <a:pt x="6808966" y="974249"/>
                </a:cubicBezTo>
                <a:cubicBezTo>
                  <a:pt x="6613846" y="1025998"/>
                  <a:pt x="6552705" y="973837"/>
                  <a:pt x="6462748" y="974249"/>
                </a:cubicBezTo>
                <a:cubicBezTo>
                  <a:pt x="6372791" y="974661"/>
                  <a:pt x="6193597" y="959523"/>
                  <a:pt x="6116529" y="974249"/>
                </a:cubicBezTo>
                <a:cubicBezTo>
                  <a:pt x="6039461" y="988975"/>
                  <a:pt x="5703290" y="927973"/>
                  <a:pt x="5308686" y="974249"/>
                </a:cubicBezTo>
                <a:cubicBezTo>
                  <a:pt x="4914082" y="1020525"/>
                  <a:pt x="5058264" y="971361"/>
                  <a:pt x="4962467" y="974249"/>
                </a:cubicBezTo>
                <a:cubicBezTo>
                  <a:pt x="4866670" y="977137"/>
                  <a:pt x="4751341" y="948654"/>
                  <a:pt x="4616248" y="974249"/>
                </a:cubicBezTo>
                <a:cubicBezTo>
                  <a:pt x="4481155" y="999844"/>
                  <a:pt x="4185377" y="924660"/>
                  <a:pt x="3923811" y="974249"/>
                </a:cubicBezTo>
                <a:cubicBezTo>
                  <a:pt x="3662245" y="1023838"/>
                  <a:pt x="3332954" y="939125"/>
                  <a:pt x="3115968" y="974249"/>
                </a:cubicBezTo>
                <a:cubicBezTo>
                  <a:pt x="2898982" y="1009373"/>
                  <a:pt x="2817761" y="931790"/>
                  <a:pt x="2654343" y="974249"/>
                </a:cubicBezTo>
                <a:cubicBezTo>
                  <a:pt x="2490926" y="1016708"/>
                  <a:pt x="2020284" y="919795"/>
                  <a:pt x="1846499" y="974249"/>
                </a:cubicBezTo>
                <a:cubicBezTo>
                  <a:pt x="1672714" y="1028703"/>
                  <a:pt x="1405811" y="911483"/>
                  <a:pt x="1154062" y="974249"/>
                </a:cubicBezTo>
                <a:cubicBezTo>
                  <a:pt x="902313" y="1037015"/>
                  <a:pt x="289367" y="934578"/>
                  <a:pt x="0" y="974249"/>
                </a:cubicBezTo>
                <a:cubicBezTo>
                  <a:pt x="-6996" y="834411"/>
                  <a:pt x="24057" y="676127"/>
                  <a:pt x="0" y="506609"/>
                </a:cubicBezTo>
                <a:cubicBezTo>
                  <a:pt x="-24057" y="337091"/>
                  <a:pt x="30021" y="119727"/>
                  <a:pt x="0" y="0"/>
                </a:cubicBezTo>
                <a:close/>
              </a:path>
            </a:pathLst>
          </a:custGeom>
          <a:solidFill>
            <a:srgbClr val="442563"/>
          </a:solidFill>
          <a:ln>
            <a:solidFill>
              <a:srgbClr val="FFCD00"/>
            </a:solidFill>
            <a:extLst>
              <a:ext uri="{C807C97D-BFC1-408E-A445-0C87EB9F89A2}">
                <ask:lineSketchStyleProps xmlns:ask="http://schemas.microsoft.com/office/drawing/2018/sketchyshapes" sd="4124274269">
                  <ask:type>
                    <ask:lineSketchScribble/>
                  </ask:type>
                </ask:lineSketchStyleProps>
              </a:ext>
            </a:extLst>
          </a:ln>
        </p:spPr>
        <p:txBody>
          <a:bodyPr>
            <a:normAutofit fontScale="90000"/>
          </a:bodyPr>
          <a:lstStyle/>
          <a:p>
            <a:pPr algn="l"/>
            <a:r>
              <a:rPr lang="en-GB" dirty="0">
                <a:solidFill>
                  <a:schemeClr val="tx1"/>
                </a:solidFill>
                <a:latin typeface="Montserrat" panose="00000800000000000000" pitchFamily="50" charset="0"/>
              </a:rPr>
              <a:t>ROUND 1b: sports and politics           </a:t>
            </a:r>
            <a:br>
              <a:rPr lang="en-GB" dirty="0">
                <a:solidFill>
                  <a:schemeClr val="tx1"/>
                </a:solidFill>
                <a:latin typeface="Montserrat" panose="00000800000000000000" pitchFamily="50" charset="0"/>
              </a:rPr>
            </a:br>
            <a:r>
              <a:rPr lang="en-GB" dirty="0">
                <a:solidFill>
                  <a:srgbClr val="FFCD00"/>
                </a:solidFill>
                <a:latin typeface="Montserrat" panose="00000800000000000000" pitchFamily="50" charset="0"/>
              </a:rPr>
              <a:t>Total:      /6</a:t>
            </a:r>
            <a:endParaRPr lang="en-GB" dirty="0">
              <a:solidFill>
                <a:srgbClr val="B788BC"/>
              </a:solidFill>
              <a:latin typeface="Montserrat" panose="00000800000000000000" pitchFamily="50" charset="0"/>
            </a:endParaRPr>
          </a:p>
        </p:txBody>
      </p:sp>
      <p:graphicFrame>
        <p:nvGraphicFramePr>
          <p:cNvPr id="3" name="Table 3">
            <a:extLst>
              <a:ext uri="{FF2B5EF4-FFF2-40B4-BE49-F238E27FC236}">
                <a16:creationId xmlns:a16="http://schemas.microsoft.com/office/drawing/2014/main" id="{81517708-EE5D-4729-8404-46537F00A0CA}"/>
              </a:ext>
            </a:extLst>
          </p:cNvPr>
          <p:cNvGraphicFramePr>
            <a:graphicFrameLocks noGrp="1"/>
          </p:cNvGraphicFramePr>
          <p:nvPr>
            <p:extLst>
              <p:ext uri="{D42A27DB-BD31-4B8C-83A1-F6EECF244321}">
                <p14:modId xmlns:p14="http://schemas.microsoft.com/office/powerpoint/2010/main" val="3079670992"/>
              </p:ext>
            </p:extLst>
          </p:nvPr>
        </p:nvGraphicFramePr>
        <p:xfrm>
          <a:off x="361500" y="1270382"/>
          <a:ext cx="5833002" cy="5257800"/>
        </p:xfrm>
        <a:graphic>
          <a:graphicData uri="http://schemas.openxmlformats.org/drawingml/2006/table">
            <a:tbl>
              <a:tblPr firstRow="1" bandRow="1">
                <a:tableStyleId>{5C22544A-7EE6-4342-B048-85BDC9FD1C3A}</a:tableStyleId>
              </a:tblPr>
              <a:tblGrid>
                <a:gridCol w="3800843">
                  <a:extLst>
                    <a:ext uri="{9D8B030D-6E8A-4147-A177-3AD203B41FA5}">
                      <a16:colId xmlns:a16="http://schemas.microsoft.com/office/drawing/2014/main" val="2891612914"/>
                    </a:ext>
                  </a:extLst>
                </a:gridCol>
                <a:gridCol w="2032159">
                  <a:extLst>
                    <a:ext uri="{9D8B030D-6E8A-4147-A177-3AD203B41FA5}">
                      <a16:colId xmlns:a16="http://schemas.microsoft.com/office/drawing/2014/main" val="3392573532"/>
                    </a:ext>
                  </a:extLst>
                </a:gridCol>
              </a:tblGrid>
              <a:tr h="1705710">
                <a:tc>
                  <a:txBody>
                    <a:bodyPr/>
                    <a:lstStyle/>
                    <a:p>
                      <a:pPr algn="l"/>
                      <a:r>
                        <a:rPr lang="en-GB" sz="1600" dirty="0">
                          <a:solidFill>
                            <a:srgbClr val="442563"/>
                          </a:solidFill>
                          <a:latin typeface="Montserrat" panose="00000800000000000000" pitchFamily="50" charset="0"/>
                        </a:rPr>
                        <a:t>1.  </a:t>
                      </a:r>
                      <a:r>
                        <a:rPr lang="en-US" sz="1600" dirty="0">
                          <a:solidFill>
                            <a:srgbClr val="442563"/>
                          </a:solidFill>
                          <a:latin typeface="Montserrat" panose="00000800000000000000" pitchFamily="50" charset="0"/>
                        </a:rPr>
                        <a:t>How many gold medals did </a:t>
                      </a:r>
                      <a:r>
                        <a:rPr lang="en-US" sz="1600" b="1" i="1" dirty="0">
                          <a:solidFill>
                            <a:srgbClr val="442563"/>
                          </a:solidFill>
                          <a:latin typeface="Montserrat" panose="00000800000000000000" pitchFamily="50" charset="0"/>
                        </a:rPr>
                        <a:t>British Paralympic cyclist and swimmer Sarah </a:t>
                      </a:r>
                      <a:r>
                        <a:rPr lang="en-US" sz="1600" b="1" i="1" dirty="0" err="1">
                          <a:solidFill>
                            <a:srgbClr val="442563"/>
                          </a:solidFill>
                          <a:latin typeface="Montserrat" panose="00000800000000000000" pitchFamily="50" charset="0"/>
                        </a:rPr>
                        <a:t>Storey</a:t>
                      </a:r>
                      <a:r>
                        <a:rPr lang="en-US" sz="1600" b="1" i="1" dirty="0">
                          <a:solidFill>
                            <a:srgbClr val="442563"/>
                          </a:solidFill>
                          <a:latin typeface="Montserrat" panose="00000800000000000000" pitchFamily="50" charset="0"/>
                        </a:rPr>
                        <a:t> DBE </a:t>
                      </a:r>
                      <a:r>
                        <a:rPr lang="en-US" sz="1600" dirty="0">
                          <a:solidFill>
                            <a:srgbClr val="442563"/>
                          </a:solidFill>
                          <a:latin typeface="Montserrat" panose="00000800000000000000" pitchFamily="50" charset="0"/>
                        </a:rPr>
                        <a:t>win over the course of her Paralympic career? </a:t>
                      </a:r>
                      <a:endParaRPr lang="en-GB" sz="1600"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342900" indent="-342900">
                        <a:buAutoNum type="arabicPeriod"/>
                      </a:pPr>
                      <a:r>
                        <a:rPr lang="en-GB" sz="1600" dirty="0">
                          <a:solidFill>
                            <a:srgbClr val="442563"/>
                          </a:solidFill>
                          <a:latin typeface="Montserrat" panose="00000800000000000000" pitchFamily="50" charset="0"/>
                        </a:rPr>
                        <a:t>Answer</a:t>
                      </a:r>
                    </a:p>
                    <a:p>
                      <a:pPr marL="342900" indent="-342900">
                        <a:buAutoNum type="alphaLcParenR"/>
                      </a:pPr>
                      <a:r>
                        <a:rPr lang="en-GB" sz="1400" dirty="0">
                          <a:solidFill>
                            <a:srgbClr val="764A97"/>
                          </a:solidFill>
                          <a:latin typeface="Montserrat" panose="00000800000000000000" pitchFamily="50" charset="0"/>
                        </a:rPr>
                        <a:t>6</a:t>
                      </a:r>
                    </a:p>
                    <a:p>
                      <a:pPr marL="342900" indent="-342900">
                        <a:buAutoNum type="alphaLcParenR"/>
                      </a:pPr>
                      <a:r>
                        <a:rPr lang="en-GB" sz="1400" dirty="0">
                          <a:solidFill>
                            <a:srgbClr val="764A97"/>
                          </a:solidFill>
                          <a:latin typeface="Montserrat" panose="00000800000000000000" pitchFamily="50" charset="0"/>
                        </a:rPr>
                        <a:t>14</a:t>
                      </a:r>
                    </a:p>
                    <a:p>
                      <a:pPr marL="342900" indent="-342900">
                        <a:buAutoNum type="alphaLcParenR"/>
                      </a:pPr>
                      <a:r>
                        <a:rPr lang="en-GB" sz="1400" dirty="0">
                          <a:solidFill>
                            <a:srgbClr val="764A97"/>
                          </a:solidFill>
                          <a:latin typeface="Montserrat" panose="00000800000000000000" pitchFamily="50" charset="0"/>
                        </a:rPr>
                        <a:t>16</a:t>
                      </a:r>
                    </a:p>
                    <a:p>
                      <a:pPr marL="0" indent="0">
                        <a:buNone/>
                      </a:pPr>
                      <a:endParaRPr lang="en-GB" dirty="0">
                        <a:solidFill>
                          <a:srgbClr val="764A97"/>
                        </a:solidFill>
                      </a:endParaRPr>
                    </a:p>
                    <a:p>
                      <a:pPr marL="0" indent="0">
                        <a:buNone/>
                      </a:pPr>
                      <a:r>
                        <a:rPr lang="en-GB" dirty="0">
                          <a:solidFill>
                            <a:srgbClr val="764A97"/>
                          </a:solidFill>
                        </a:rPr>
                        <a:t> </a:t>
                      </a:r>
                      <a:r>
                        <a:rPr lang="en-GB"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4278499245"/>
                  </a:ext>
                </a:extLst>
              </a:tr>
              <a:tr h="1779340">
                <a:tc>
                  <a:txBody>
                    <a:bodyPr/>
                    <a:lstStyle/>
                    <a:p>
                      <a:pPr marL="0" indent="0">
                        <a:buFont typeface="+mj-lt"/>
                        <a:buNone/>
                      </a:pPr>
                      <a:r>
                        <a:rPr lang="en-GB" sz="1600" b="1" dirty="0">
                          <a:solidFill>
                            <a:srgbClr val="442563"/>
                          </a:solidFill>
                          <a:latin typeface="Montserrat" panose="00000800000000000000" pitchFamily="50" charset="0"/>
                        </a:rPr>
                        <a:t>2. </a:t>
                      </a:r>
                      <a:r>
                        <a:rPr lang="en-US" sz="1600" b="1" dirty="0">
                          <a:solidFill>
                            <a:srgbClr val="442563"/>
                          </a:solidFill>
                          <a:latin typeface="Montserrat" panose="00000800000000000000" pitchFamily="50" charset="0"/>
                        </a:rPr>
                        <a:t>The 2018 Winter Olympics had the first female African bobsleigh team. Which country in Africa?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2. </a:t>
                      </a:r>
                      <a:r>
                        <a:rPr lang="en-GB" sz="1600" b="1" dirty="0">
                          <a:solidFill>
                            <a:srgbClr val="442563"/>
                          </a:solidFill>
                          <a:latin typeface="Montserrat" panose="00000800000000000000" pitchFamily="50" charset="0"/>
                        </a:rPr>
                        <a:t>Answer</a:t>
                      </a:r>
                    </a:p>
                    <a:p>
                      <a:endParaRPr lang="en-GB" dirty="0"/>
                    </a:p>
                    <a:p>
                      <a:endParaRPr lang="en-GB" dirty="0"/>
                    </a:p>
                    <a:p>
                      <a:endParaRPr lang="en-GB" dirty="0"/>
                    </a:p>
                    <a:p>
                      <a:endParaRPr lang="en-GB" dirty="0"/>
                    </a:p>
                    <a:p>
                      <a:r>
                        <a:rPr lang="en-GB" dirty="0">
                          <a:solidFill>
                            <a:srgbClr val="FFCD00"/>
                          </a:solidFill>
                          <a:latin typeface="Montserrat" panose="00000800000000000000" pitchFamily="50" charset="0"/>
                        </a:rPr>
                        <a:t>__/1          </a:t>
                      </a:r>
                      <a:r>
                        <a:rPr lang="en-GB" dirty="0">
                          <a:solidFill>
                            <a:srgbClr val="FFCD00"/>
                          </a:solidFill>
                          <a:latin typeface="Montserrat" panose="00000800000000000000" pitchFamily="50" charset="0"/>
                          <a:hlinkClick r:id="rId2"/>
                        </a:rPr>
                        <a:t>Video</a:t>
                      </a:r>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475975340"/>
                  </a:ext>
                </a:extLst>
              </a:tr>
              <a:tr h="1772750">
                <a:tc>
                  <a:txBody>
                    <a:bodyPr/>
                    <a:lstStyle/>
                    <a:p>
                      <a:pPr marR="0" indent="0" algn="l" rtl="0">
                        <a:lnSpc>
                          <a:spcPct val="119000"/>
                        </a:lnSpc>
                        <a:spcBef>
                          <a:spcPts val="0"/>
                        </a:spcBef>
                        <a:spcAft>
                          <a:spcPts val="0"/>
                        </a:spcAft>
                      </a:pPr>
                      <a:r>
                        <a:rPr lang="en-US" sz="1600" kern="1400" dirty="0">
                          <a:ln>
                            <a:noFill/>
                          </a:ln>
                          <a:solidFill>
                            <a:srgbClr val="442563"/>
                          </a:solidFill>
                          <a:effectLst/>
                          <a:latin typeface="Montserrat" panose="00000800000000000000" pitchFamily="50" charset="0"/>
                        </a:rPr>
                        <a:t>3. When did </a:t>
                      </a:r>
                      <a:r>
                        <a:rPr lang="en-US" sz="1600" b="1" kern="1400" dirty="0">
                          <a:ln>
                            <a:noFill/>
                          </a:ln>
                          <a:solidFill>
                            <a:srgbClr val="442563"/>
                          </a:solidFill>
                          <a:effectLst/>
                          <a:latin typeface="Montserrat" panose="00000800000000000000" pitchFamily="50" charset="0"/>
                        </a:rPr>
                        <a:t>Wimbledon introduce </a:t>
                      </a:r>
                      <a:r>
                        <a:rPr lang="en-US" sz="1600" b="1" i="1" kern="1400" dirty="0">
                          <a:ln>
                            <a:noFill/>
                          </a:ln>
                          <a:solidFill>
                            <a:srgbClr val="442563"/>
                          </a:solidFill>
                          <a:effectLst/>
                          <a:latin typeface="Montserrat" panose="00000800000000000000" pitchFamily="50" charset="0"/>
                        </a:rPr>
                        <a:t>equal pay </a:t>
                      </a:r>
                      <a:r>
                        <a:rPr lang="en-US" sz="1600" b="1" kern="1400" dirty="0">
                          <a:ln>
                            <a:noFill/>
                          </a:ln>
                          <a:solidFill>
                            <a:srgbClr val="442563"/>
                          </a:solidFill>
                          <a:effectLst/>
                          <a:latin typeface="Montserrat" panose="00000800000000000000" pitchFamily="50" charset="0"/>
                        </a:rPr>
                        <a:t>for male and female champions?</a:t>
                      </a:r>
                      <a:endParaRPr lang="en-US" sz="1600" kern="1400" dirty="0">
                        <a:ln>
                          <a:noFill/>
                        </a:ln>
                        <a:solidFill>
                          <a:srgbClr val="442563"/>
                        </a:solidFill>
                        <a:effectLst/>
                        <a:latin typeface="Montserrat" panose="00000800000000000000" pitchFamily="50" charset="0"/>
                      </a:endParaRPr>
                    </a:p>
                    <a:p>
                      <a:pPr marR="0" indent="0" algn="l" rtl="0">
                        <a:lnSpc>
                          <a:spcPct val="119000"/>
                        </a:lnSpc>
                        <a:spcBef>
                          <a:spcPts val="0"/>
                        </a:spcBef>
                        <a:spcAft>
                          <a:spcPts val="0"/>
                        </a:spcAft>
                      </a:pPr>
                      <a:r>
                        <a:rPr lang="en-US" sz="1800" kern="1400" dirty="0">
                          <a:ln>
                            <a:noFill/>
                          </a:ln>
                          <a:solidFill>
                            <a:srgbClr val="442563"/>
                          </a:solidFill>
                          <a:effectLst/>
                          <a:latin typeface="Montserrat" panose="00000800000000000000" pitchFamily="50" charset="0"/>
                        </a:rPr>
                        <a:t> </a:t>
                      </a:r>
                      <a:endParaRPr lang="en-GB" dirty="0"/>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sz="1600" b="1" dirty="0">
                          <a:solidFill>
                            <a:srgbClr val="442563"/>
                          </a:solidFill>
                          <a:latin typeface="Montserrat" panose="00000800000000000000" pitchFamily="50" charset="0"/>
                        </a:rPr>
                        <a:t>3. Answer</a:t>
                      </a:r>
                    </a:p>
                    <a:p>
                      <a:pPr marL="342900" indent="-342900">
                        <a:buFont typeface="+mj-lt"/>
                        <a:buAutoNum type="alphaLcParenR"/>
                      </a:pPr>
                      <a:r>
                        <a:rPr lang="en-GB" sz="1400" b="1" dirty="0">
                          <a:solidFill>
                            <a:srgbClr val="764A97"/>
                          </a:solidFill>
                          <a:latin typeface="Montserrat" panose="00000800000000000000" pitchFamily="50" charset="0"/>
                        </a:rPr>
                        <a:t>2007</a:t>
                      </a:r>
                    </a:p>
                    <a:p>
                      <a:pPr marL="342900" indent="-342900">
                        <a:buFont typeface="+mj-lt"/>
                        <a:buAutoNum type="alphaLcParenR"/>
                      </a:pPr>
                      <a:r>
                        <a:rPr lang="en-GB" sz="1400" b="1" dirty="0">
                          <a:solidFill>
                            <a:srgbClr val="764A97"/>
                          </a:solidFill>
                          <a:latin typeface="Montserrat" panose="00000800000000000000" pitchFamily="50" charset="0"/>
                        </a:rPr>
                        <a:t>1970</a:t>
                      </a:r>
                    </a:p>
                    <a:p>
                      <a:pPr marL="342900" indent="-342900">
                        <a:buFont typeface="+mj-lt"/>
                        <a:buAutoNum type="alphaLcParenR"/>
                      </a:pPr>
                      <a:r>
                        <a:rPr lang="en-GB" sz="1400" b="1" dirty="0">
                          <a:solidFill>
                            <a:srgbClr val="764A97"/>
                          </a:solidFill>
                          <a:latin typeface="Montserrat" panose="00000800000000000000" pitchFamily="50" charset="0"/>
                        </a:rPr>
                        <a:t>1994</a:t>
                      </a:r>
                    </a:p>
                    <a:p>
                      <a:pPr marL="342900" indent="-342900">
                        <a:buFont typeface="+mj-lt"/>
                        <a:buAutoNum type="alphaLcParenR"/>
                      </a:pPr>
                      <a:endParaRPr lang="en-GB" sz="1400" b="1" dirty="0">
                        <a:solidFill>
                          <a:srgbClr val="764A97"/>
                        </a:solidFill>
                        <a:latin typeface="Montserrat" panose="00000800000000000000" pitchFamily="50" charset="0"/>
                      </a:endParaRPr>
                    </a:p>
                    <a:p>
                      <a:pPr marL="342900" indent="-342900">
                        <a:buFont typeface="+mj-lt"/>
                        <a:buAutoNum type="alphaLcParenR"/>
                      </a:pPr>
                      <a:endParaRPr lang="en-GB" sz="14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932601482"/>
                  </a:ext>
                </a:extLst>
              </a:tr>
            </a:tbl>
          </a:graphicData>
        </a:graphic>
      </p:graphicFrame>
      <p:graphicFrame>
        <p:nvGraphicFramePr>
          <p:cNvPr id="4" name="Table 5">
            <a:extLst>
              <a:ext uri="{FF2B5EF4-FFF2-40B4-BE49-F238E27FC236}">
                <a16:creationId xmlns:a16="http://schemas.microsoft.com/office/drawing/2014/main" id="{DE476F05-70F8-4DDE-8188-8867077CDAAB}"/>
              </a:ext>
            </a:extLst>
          </p:cNvPr>
          <p:cNvGraphicFramePr>
            <a:graphicFrameLocks noGrp="1"/>
          </p:cNvGraphicFramePr>
          <p:nvPr>
            <p:extLst>
              <p:ext uri="{D42A27DB-BD31-4B8C-83A1-F6EECF244321}">
                <p14:modId xmlns:p14="http://schemas.microsoft.com/office/powerpoint/2010/main" val="2373650311"/>
              </p:ext>
            </p:extLst>
          </p:nvPr>
        </p:nvGraphicFramePr>
        <p:xfrm>
          <a:off x="6394580" y="1270383"/>
          <a:ext cx="5418666" cy="5257800"/>
        </p:xfrm>
        <a:graphic>
          <a:graphicData uri="http://schemas.openxmlformats.org/drawingml/2006/table">
            <a:tbl>
              <a:tblPr firstRow="1" bandRow="1">
                <a:tableStyleId>{5C22544A-7EE6-4342-B048-85BDC9FD1C3A}</a:tableStyleId>
              </a:tblPr>
              <a:tblGrid>
                <a:gridCol w="3402563">
                  <a:extLst>
                    <a:ext uri="{9D8B030D-6E8A-4147-A177-3AD203B41FA5}">
                      <a16:colId xmlns:a16="http://schemas.microsoft.com/office/drawing/2014/main" val="3121535821"/>
                    </a:ext>
                  </a:extLst>
                </a:gridCol>
                <a:gridCol w="2016103">
                  <a:extLst>
                    <a:ext uri="{9D8B030D-6E8A-4147-A177-3AD203B41FA5}">
                      <a16:colId xmlns:a16="http://schemas.microsoft.com/office/drawing/2014/main" val="1246612885"/>
                    </a:ext>
                  </a:extLst>
                </a:gridCol>
              </a:tblGrid>
              <a:tr h="1667793">
                <a:tc>
                  <a:txBody>
                    <a:bodyPr/>
                    <a:lstStyle/>
                    <a:p>
                      <a:r>
                        <a:rPr lang="en-GB" sz="1600" dirty="0">
                          <a:solidFill>
                            <a:srgbClr val="442563"/>
                          </a:solidFill>
                          <a:latin typeface="Montserrat" panose="00000800000000000000" pitchFamily="50" charset="0"/>
                        </a:rPr>
                        <a:t>4. Name one of the co-founders of the Women’s Equality Party.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dirty="0">
                          <a:solidFill>
                            <a:srgbClr val="442563"/>
                          </a:solidFill>
                          <a:latin typeface="Montserrat" panose="00000800000000000000" pitchFamily="50" charset="0"/>
                        </a:rPr>
                        <a:t>4</a:t>
                      </a:r>
                      <a:r>
                        <a:rPr lang="en-GB" sz="1600" dirty="0">
                          <a:solidFill>
                            <a:srgbClr val="442563"/>
                          </a:solidFill>
                          <a:latin typeface="Montserrat" panose="00000800000000000000" pitchFamily="50" charset="0"/>
                        </a:rPr>
                        <a:t>. Answer</a:t>
                      </a:r>
                    </a:p>
                    <a:p>
                      <a:endParaRPr lang="en-GB" dirty="0">
                        <a:solidFill>
                          <a:srgbClr val="442563"/>
                        </a:solidFill>
                        <a:latin typeface="Montserrat" panose="00000800000000000000" pitchFamily="50" charset="0"/>
                      </a:endParaRPr>
                    </a:p>
                    <a:p>
                      <a:endParaRPr lang="en-GB" dirty="0">
                        <a:solidFill>
                          <a:srgbClr val="442563"/>
                        </a:solidFill>
                        <a:latin typeface="Montserrat" panose="00000800000000000000" pitchFamily="50" charset="0"/>
                      </a:endParaRPr>
                    </a:p>
                    <a:p>
                      <a:endParaRPr lang="en-GB" dirty="0">
                        <a:solidFill>
                          <a:srgbClr val="442563"/>
                        </a:solidFill>
                        <a:latin typeface="Montserrat" panose="00000800000000000000" pitchFamily="50" charset="0"/>
                      </a:endParaRPr>
                    </a:p>
                    <a:p>
                      <a:r>
                        <a:rPr lang="en-GB" dirty="0">
                          <a:solidFill>
                            <a:srgbClr val="FFCD00"/>
                          </a:solidFill>
                          <a:latin typeface="Montserrat" panose="00000800000000000000" pitchFamily="50" charset="0"/>
                        </a:rPr>
                        <a:t>                       __/1           </a:t>
                      </a:r>
                      <a:r>
                        <a:rPr lang="en-GB" dirty="0">
                          <a:solidFill>
                            <a:srgbClr val="FFCD00"/>
                          </a:solidFill>
                          <a:latin typeface="Montserrat" panose="00000800000000000000" pitchFamily="50" charset="0"/>
                          <a:hlinkClick r:id="rId3"/>
                        </a:rPr>
                        <a:t>Video</a:t>
                      </a:r>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2402026"/>
                  </a:ext>
                </a:extLst>
              </a:tr>
              <a:tr h="1727430">
                <a:tc>
                  <a:txBody>
                    <a:bodyPr/>
                    <a:lstStyle/>
                    <a:p>
                      <a:r>
                        <a:rPr lang="en-GB" sz="1600" b="1" dirty="0">
                          <a:solidFill>
                            <a:srgbClr val="442563"/>
                          </a:solidFill>
                          <a:latin typeface="Montserrat" panose="00000800000000000000" pitchFamily="50" charset="0"/>
                        </a:rPr>
                        <a:t>5. Which UK General Election saw a record number of women elected into the House of Commons?</a:t>
                      </a:r>
                    </a:p>
                    <a:p>
                      <a:endParaRPr lang="en-GB" sz="1600" b="1" dirty="0">
                        <a:solidFill>
                          <a:srgbClr val="442563"/>
                        </a:solidFill>
                        <a:latin typeface="Montserrat" panose="00000800000000000000" pitchFamily="50" charset="0"/>
                      </a:endParaRPr>
                    </a:p>
                    <a:p>
                      <a:r>
                        <a:rPr lang="en-GB" sz="1400" b="1" dirty="0">
                          <a:solidFill>
                            <a:srgbClr val="FFCD00"/>
                          </a:solidFill>
                          <a:latin typeface="Montserrat" panose="00000800000000000000" pitchFamily="50" charset="0"/>
                        </a:rPr>
                        <a:t>Note: 220 of 650 MPs were women after this election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dirty="0">
                          <a:solidFill>
                            <a:srgbClr val="442563"/>
                          </a:solidFill>
                          <a:latin typeface="Montserrat" panose="00000800000000000000" pitchFamily="50" charset="0"/>
                        </a:rPr>
                        <a:t>5. Answer</a:t>
                      </a:r>
                    </a:p>
                    <a:p>
                      <a:pPr marL="342900" indent="-342900">
                        <a:buFont typeface="+mj-lt"/>
                        <a:buAutoNum type="alphaLcParenR"/>
                      </a:pPr>
                      <a:r>
                        <a:rPr lang="en-GB" sz="1400" dirty="0">
                          <a:solidFill>
                            <a:srgbClr val="764A97"/>
                          </a:solidFill>
                          <a:latin typeface="Montserrat" panose="00000800000000000000" pitchFamily="50" charset="0"/>
                        </a:rPr>
                        <a:t>2019</a:t>
                      </a:r>
                    </a:p>
                    <a:p>
                      <a:pPr marL="342900" indent="-342900">
                        <a:buFont typeface="+mj-lt"/>
                        <a:buAutoNum type="alphaLcParenR"/>
                      </a:pPr>
                      <a:r>
                        <a:rPr lang="en-GB" sz="1400" dirty="0">
                          <a:solidFill>
                            <a:srgbClr val="764A97"/>
                          </a:solidFill>
                          <a:latin typeface="Montserrat" panose="00000800000000000000" pitchFamily="50" charset="0"/>
                        </a:rPr>
                        <a:t>2010</a:t>
                      </a:r>
                    </a:p>
                    <a:p>
                      <a:pPr marL="342900" indent="-342900">
                        <a:buFont typeface="+mj-lt"/>
                        <a:buAutoNum type="alphaLcParenR"/>
                      </a:pPr>
                      <a:r>
                        <a:rPr lang="en-GB" sz="1400" dirty="0">
                          <a:solidFill>
                            <a:srgbClr val="764A97"/>
                          </a:solidFill>
                          <a:latin typeface="Montserrat" panose="00000800000000000000" pitchFamily="50" charset="0"/>
                        </a:rPr>
                        <a:t>1979</a:t>
                      </a:r>
                    </a:p>
                    <a:p>
                      <a:pPr marL="342900" indent="-342900">
                        <a:buFont typeface="+mj-lt"/>
                        <a:buAutoNum type="alphaLcParenR"/>
                      </a:pPr>
                      <a:endParaRPr lang="en-GB" sz="1400" dirty="0">
                        <a:solidFill>
                          <a:srgbClr val="764A97"/>
                        </a:solidFill>
                        <a:latin typeface="Montserrat" panose="00000800000000000000" pitchFamily="50" charset="0"/>
                      </a:endParaRPr>
                    </a:p>
                    <a:p>
                      <a:pPr marL="342900" indent="-342900">
                        <a:buFont typeface="+mj-lt"/>
                        <a:buAutoNum type="alphaLcParenR"/>
                      </a:pPr>
                      <a:endParaRPr lang="en-GB" sz="1400" dirty="0">
                        <a:solidFill>
                          <a:srgbClr val="764A97"/>
                        </a:solidFill>
                        <a:latin typeface="Montserrat" panose="00000800000000000000" pitchFamily="50" charset="0"/>
                      </a:endParaRPr>
                    </a:p>
                    <a:p>
                      <a:pPr marL="0" indent="0">
                        <a:buFont typeface="+mj-lt"/>
                        <a:buNone/>
                      </a:pPr>
                      <a:r>
                        <a:rPr lang="en-GB" sz="1800"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893603908"/>
                  </a:ext>
                </a:extLst>
              </a:tr>
              <a:tr h="1727430">
                <a:tc>
                  <a:txBody>
                    <a:bodyPr/>
                    <a:lstStyle/>
                    <a:p>
                      <a:r>
                        <a:rPr lang="en-GB" sz="1600" b="1" dirty="0">
                          <a:solidFill>
                            <a:srgbClr val="442563"/>
                          </a:solidFill>
                          <a:latin typeface="Montserrat" panose="00000800000000000000" pitchFamily="50" charset="0"/>
                        </a:rPr>
                        <a:t>6. Why did the Suffragettes wear the colours </a:t>
                      </a:r>
                      <a:r>
                        <a:rPr lang="en-GB" sz="1600" b="1" i="1" dirty="0">
                          <a:solidFill>
                            <a:srgbClr val="442563"/>
                          </a:solidFill>
                          <a:latin typeface="Montserrat" panose="00000800000000000000" pitchFamily="50" charset="0"/>
                        </a:rPr>
                        <a:t>green, white and violet</a:t>
                      </a:r>
                      <a:r>
                        <a:rPr lang="en-GB" sz="1600" b="1" dirty="0">
                          <a:solidFill>
                            <a:srgbClr val="442563"/>
                          </a:solidFill>
                          <a:latin typeface="Montserrat" panose="00000800000000000000" pitchFamily="50"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b="1" dirty="0">
                          <a:solidFill>
                            <a:srgbClr val="442563"/>
                          </a:solidFill>
                          <a:latin typeface="Montserrat" panose="00000800000000000000" pitchFamily="50" charset="0"/>
                        </a:rPr>
                        <a:t>6. Answer</a:t>
                      </a:r>
                    </a:p>
                    <a:p>
                      <a:pPr marL="342900" indent="-342900">
                        <a:buFont typeface="+mj-lt"/>
                        <a:buAutoNum type="alphaLcParenR"/>
                      </a:pPr>
                      <a:r>
                        <a:rPr lang="en-GB" sz="1100" b="1" dirty="0">
                          <a:solidFill>
                            <a:srgbClr val="764A97"/>
                          </a:solidFill>
                          <a:latin typeface="Montserrat" panose="00000800000000000000" pitchFamily="50" charset="0"/>
                        </a:rPr>
                        <a:t>They liked them</a:t>
                      </a:r>
                    </a:p>
                    <a:p>
                      <a:pPr marL="342900" indent="-342900">
                        <a:buFont typeface="+mj-lt"/>
                        <a:buAutoNum type="alphaLcParenR"/>
                      </a:pPr>
                      <a:r>
                        <a:rPr lang="en-GB" sz="1100" b="1" dirty="0">
                          <a:solidFill>
                            <a:srgbClr val="764A97"/>
                          </a:solidFill>
                          <a:latin typeface="Montserrat" panose="00000800000000000000" pitchFamily="50" charset="0"/>
                        </a:rPr>
                        <a:t>They symbolise hope, purity and loyalty</a:t>
                      </a:r>
                    </a:p>
                    <a:p>
                      <a:pPr marL="342900" indent="-342900">
                        <a:buFont typeface="+mj-lt"/>
                        <a:buAutoNum type="alphaLcParenR"/>
                      </a:pPr>
                      <a:r>
                        <a:rPr lang="en-GB" sz="1100" b="1" dirty="0">
                          <a:solidFill>
                            <a:srgbClr val="764A97"/>
                          </a:solidFill>
                          <a:latin typeface="Montserrat" panose="00000800000000000000" pitchFamily="50" charset="0"/>
                        </a:rPr>
                        <a:t>They are gender neutral colours</a:t>
                      </a:r>
                    </a:p>
                    <a:p>
                      <a:pPr marL="342900" indent="-342900">
                        <a:buFont typeface="+mj-lt"/>
                        <a:buAutoNum type="alphaLcParenR"/>
                      </a:pPr>
                      <a:endParaRPr lang="en-GB" sz="11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65139748"/>
                  </a:ext>
                </a:extLst>
              </a:tr>
            </a:tbl>
          </a:graphicData>
        </a:graphic>
      </p:graphicFrame>
      <p:pic>
        <p:nvPicPr>
          <p:cNvPr id="5" name="Picture 4" descr="A black and white logo&#10;&#10;Description automatically generated with low confidence">
            <a:extLst>
              <a:ext uri="{FF2B5EF4-FFF2-40B4-BE49-F238E27FC236}">
                <a16:creationId xmlns:a16="http://schemas.microsoft.com/office/drawing/2014/main" id="{509DB31D-127A-4275-AE81-2B77C9CDA0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5473" y="225555"/>
            <a:ext cx="1160938" cy="752796"/>
          </a:xfrm>
          <a:prstGeom prst="rect">
            <a:avLst/>
          </a:prstGeom>
        </p:spPr>
      </p:pic>
    </p:spTree>
    <p:extLst>
      <p:ext uri="{BB962C8B-B14F-4D97-AF65-F5344CB8AC3E}">
        <p14:creationId xmlns:p14="http://schemas.microsoft.com/office/powerpoint/2010/main" val="26499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F593-D884-4C85-A5ED-FF42D55094B1}"/>
              </a:ext>
            </a:extLst>
          </p:cNvPr>
          <p:cNvSpPr>
            <a:spLocks noGrp="1"/>
          </p:cNvSpPr>
          <p:nvPr>
            <p:ph type="title"/>
          </p:nvPr>
        </p:nvSpPr>
        <p:spPr>
          <a:xfrm>
            <a:off x="424192" y="136094"/>
            <a:ext cx="11540621" cy="974249"/>
          </a:xfrm>
          <a:custGeom>
            <a:avLst/>
            <a:gdLst>
              <a:gd name="connsiteX0" fmla="*/ 0 w 11540621"/>
              <a:gd name="connsiteY0" fmla="*/ 0 h 974249"/>
              <a:gd name="connsiteX1" fmla="*/ 461625 w 11540621"/>
              <a:gd name="connsiteY1" fmla="*/ 0 h 974249"/>
              <a:gd name="connsiteX2" fmla="*/ 1154062 w 11540621"/>
              <a:gd name="connsiteY2" fmla="*/ 0 h 974249"/>
              <a:gd name="connsiteX3" fmla="*/ 1731093 w 11540621"/>
              <a:gd name="connsiteY3" fmla="*/ 0 h 974249"/>
              <a:gd name="connsiteX4" fmla="*/ 1961906 w 11540621"/>
              <a:gd name="connsiteY4" fmla="*/ 0 h 974249"/>
              <a:gd name="connsiteX5" fmla="*/ 2538937 w 11540621"/>
              <a:gd name="connsiteY5" fmla="*/ 0 h 974249"/>
              <a:gd name="connsiteX6" fmla="*/ 2885155 w 11540621"/>
              <a:gd name="connsiteY6" fmla="*/ 0 h 974249"/>
              <a:gd name="connsiteX7" fmla="*/ 3231374 w 11540621"/>
              <a:gd name="connsiteY7" fmla="*/ 0 h 974249"/>
              <a:gd name="connsiteX8" fmla="*/ 3692999 w 11540621"/>
              <a:gd name="connsiteY8" fmla="*/ 0 h 974249"/>
              <a:gd name="connsiteX9" fmla="*/ 4270030 w 11540621"/>
              <a:gd name="connsiteY9" fmla="*/ 0 h 974249"/>
              <a:gd name="connsiteX10" fmla="*/ 4731655 w 11540621"/>
              <a:gd name="connsiteY10" fmla="*/ 0 h 974249"/>
              <a:gd name="connsiteX11" fmla="*/ 5077873 w 11540621"/>
              <a:gd name="connsiteY11" fmla="*/ 0 h 974249"/>
              <a:gd name="connsiteX12" fmla="*/ 5770311 w 11540621"/>
              <a:gd name="connsiteY12" fmla="*/ 0 h 974249"/>
              <a:gd name="connsiteX13" fmla="*/ 6231935 w 11540621"/>
              <a:gd name="connsiteY13" fmla="*/ 0 h 974249"/>
              <a:gd name="connsiteX14" fmla="*/ 6808966 w 11540621"/>
              <a:gd name="connsiteY14" fmla="*/ 0 h 974249"/>
              <a:gd name="connsiteX15" fmla="*/ 7501404 w 11540621"/>
              <a:gd name="connsiteY15" fmla="*/ 0 h 974249"/>
              <a:gd name="connsiteX16" fmla="*/ 7847622 w 11540621"/>
              <a:gd name="connsiteY16" fmla="*/ 0 h 974249"/>
              <a:gd name="connsiteX17" fmla="*/ 8655466 w 11540621"/>
              <a:gd name="connsiteY17" fmla="*/ 0 h 974249"/>
              <a:gd name="connsiteX18" fmla="*/ 9232497 w 11540621"/>
              <a:gd name="connsiteY18" fmla="*/ 0 h 974249"/>
              <a:gd name="connsiteX19" fmla="*/ 10040340 w 11540621"/>
              <a:gd name="connsiteY19" fmla="*/ 0 h 974249"/>
              <a:gd name="connsiteX20" fmla="*/ 10271153 w 11540621"/>
              <a:gd name="connsiteY20" fmla="*/ 0 h 974249"/>
              <a:gd name="connsiteX21" fmla="*/ 10617371 w 11540621"/>
              <a:gd name="connsiteY21" fmla="*/ 0 h 974249"/>
              <a:gd name="connsiteX22" fmla="*/ 10963590 w 11540621"/>
              <a:gd name="connsiteY22" fmla="*/ 0 h 974249"/>
              <a:gd name="connsiteX23" fmla="*/ 11540621 w 11540621"/>
              <a:gd name="connsiteY23" fmla="*/ 0 h 974249"/>
              <a:gd name="connsiteX24" fmla="*/ 11540621 w 11540621"/>
              <a:gd name="connsiteY24" fmla="*/ 487125 h 974249"/>
              <a:gd name="connsiteX25" fmla="*/ 11540621 w 11540621"/>
              <a:gd name="connsiteY25" fmla="*/ 974249 h 974249"/>
              <a:gd name="connsiteX26" fmla="*/ 10963590 w 11540621"/>
              <a:gd name="connsiteY26" fmla="*/ 974249 h 974249"/>
              <a:gd name="connsiteX27" fmla="*/ 10155746 w 11540621"/>
              <a:gd name="connsiteY27" fmla="*/ 974249 h 974249"/>
              <a:gd name="connsiteX28" fmla="*/ 9809528 w 11540621"/>
              <a:gd name="connsiteY28" fmla="*/ 974249 h 974249"/>
              <a:gd name="connsiteX29" fmla="*/ 9232497 w 11540621"/>
              <a:gd name="connsiteY29" fmla="*/ 974249 h 974249"/>
              <a:gd name="connsiteX30" fmla="*/ 8540060 w 11540621"/>
              <a:gd name="connsiteY30" fmla="*/ 974249 h 974249"/>
              <a:gd name="connsiteX31" fmla="*/ 8309247 w 11540621"/>
              <a:gd name="connsiteY31" fmla="*/ 974249 h 974249"/>
              <a:gd name="connsiteX32" fmla="*/ 7847622 w 11540621"/>
              <a:gd name="connsiteY32" fmla="*/ 974249 h 974249"/>
              <a:gd name="connsiteX33" fmla="*/ 7270591 w 11540621"/>
              <a:gd name="connsiteY33" fmla="*/ 974249 h 974249"/>
              <a:gd name="connsiteX34" fmla="*/ 6693560 w 11540621"/>
              <a:gd name="connsiteY34" fmla="*/ 974249 h 974249"/>
              <a:gd name="connsiteX35" fmla="*/ 6231935 w 11540621"/>
              <a:gd name="connsiteY35" fmla="*/ 974249 h 974249"/>
              <a:gd name="connsiteX36" fmla="*/ 5885717 w 11540621"/>
              <a:gd name="connsiteY36" fmla="*/ 974249 h 974249"/>
              <a:gd name="connsiteX37" fmla="*/ 5424092 w 11540621"/>
              <a:gd name="connsiteY37" fmla="*/ 974249 h 974249"/>
              <a:gd name="connsiteX38" fmla="*/ 5193279 w 11540621"/>
              <a:gd name="connsiteY38" fmla="*/ 974249 h 974249"/>
              <a:gd name="connsiteX39" fmla="*/ 4731655 w 11540621"/>
              <a:gd name="connsiteY39" fmla="*/ 974249 h 974249"/>
              <a:gd name="connsiteX40" fmla="*/ 4270030 w 11540621"/>
              <a:gd name="connsiteY40" fmla="*/ 974249 h 974249"/>
              <a:gd name="connsiteX41" fmla="*/ 3577593 w 11540621"/>
              <a:gd name="connsiteY41" fmla="*/ 974249 h 974249"/>
              <a:gd name="connsiteX42" fmla="*/ 3115968 w 11540621"/>
              <a:gd name="connsiteY42" fmla="*/ 974249 h 974249"/>
              <a:gd name="connsiteX43" fmla="*/ 2654343 w 11540621"/>
              <a:gd name="connsiteY43" fmla="*/ 974249 h 974249"/>
              <a:gd name="connsiteX44" fmla="*/ 2308124 w 11540621"/>
              <a:gd name="connsiteY44" fmla="*/ 974249 h 974249"/>
              <a:gd name="connsiteX45" fmla="*/ 1615687 w 11540621"/>
              <a:gd name="connsiteY45" fmla="*/ 974249 h 974249"/>
              <a:gd name="connsiteX46" fmla="*/ 1384875 w 11540621"/>
              <a:gd name="connsiteY46" fmla="*/ 974249 h 974249"/>
              <a:gd name="connsiteX47" fmla="*/ 577031 w 11540621"/>
              <a:gd name="connsiteY47" fmla="*/ 974249 h 974249"/>
              <a:gd name="connsiteX48" fmla="*/ 0 w 11540621"/>
              <a:gd name="connsiteY48" fmla="*/ 974249 h 974249"/>
              <a:gd name="connsiteX49" fmla="*/ 0 w 11540621"/>
              <a:gd name="connsiteY49" fmla="*/ 506609 h 974249"/>
              <a:gd name="connsiteX50" fmla="*/ 0 w 11540621"/>
              <a:gd name="connsiteY50" fmla="*/ 0 h 9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540621" h="974249" fill="none" extrusionOk="0">
                <a:moveTo>
                  <a:pt x="0" y="0"/>
                </a:moveTo>
                <a:cubicBezTo>
                  <a:pt x="201221" y="-40534"/>
                  <a:pt x="294620" y="54066"/>
                  <a:pt x="461625" y="0"/>
                </a:cubicBezTo>
                <a:cubicBezTo>
                  <a:pt x="628631" y="-54066"/>
                  <a:pt x="935885" y="51124"/>
                  <a:pt x="1154062" y="0"/>
                </a:cubicBezTo>
                <a:cubicBezTo>
                  <a:pt x="1372239" y="-51124"/>
                  <a:pt x="1510543" y="31214"/>
                  <a:pt x="1731093" y="0"/>
                </a:cubicBezTo>
                <a:cubicBezTo>
                  <a:pt x="1951643" y="-31214"/>
                  <a:pt x="1914297" y="27094"/>
                  <a:pt x="1961906" y="0"/>
                </a:cubicBezTo>
                <a:cubicBezTo>
                  <a:pt x="2009515" y="-27094"/>
                  <a:pt x="2286738" y="60189"/>
                  <a:pt x="2538937" y="0"/>
                </a:cubicBezTo>
                <a:cubicBezTo>
                  <a:pt x="2791136" y="-60189"/>
                  <a:pt x="2759652" y="4726"/>
                  <a:pt x="2885155" y="0"/>
                </a:cubicBezTo>
                <a:cubicBezTo>
                  <a:pt x="3010658" y="-4726"/>
                  <a:pt x="3149240" y="21559"/>
                  <a:pt x="3231374" y="0"/>
                </a:cubicBezTo>
                <a:cubicBezTo>
                  <a:pt x="3313508" y="-21559"/>
                  <a:pt x="3555170" y="39541"/>
                  <a:pt x="3692999" y="0"/>
                </a:cubicBezTo>
                <a:cubicBezTo>
                  <a:pt x="3830828" y="-39541"/>
                  <a:pt x="4077798" y="30466"/>
                  <a:pt x="4270030" y="0"/>
                </a:cubicBezTo>
                <a:cubicBezTo>
                  <a:pt x="4462262" y="-30466"/>
                  <a:pt x="4539338" y="30241"/>
                  <a:pt x="4731655" y="0"/>
                </a:cubicBezTo>
                <a:cubicBezTo>
                  <a:pt x="4923973" y="-30241"/>
                  <a:pt x="5003165" y="11469"/>
                  <a:pt x="5077873" y="0"/>
                </a:cubicBezTo>
                <a:cubicBezTo>
                  <a:pt x="5152581" y="-11469"/>
                  <a:pt x="5494097" y="18538"/>
                  <a:pt x="5770311" y="0"/>
                </a:cubicBezTo>
                <a:cubicBezTo>
                  <a:pt x="6046525" y="-18538"/>
                  <a:pt x="6086494" y="19945"/>
                  <a:pt x="6231935" y="0"/>
                </a:cubicBezTo>
                <a:cubicBezTo>
                  <a:pt x="6377376" y="-19945"/>
                  <a:pt x="6659841" y="66281"/>
                  <a:pt x="6808966" y="0"/>
                </a:cubicBezTo>
                <a:cubicBezTo>
                  <a:pt x="6958091" y="-66281"/>
                  <a:pt x="7280638" y="16186"/>
                  <a:pt x="7501404" y="0"/>
                </a:cubicBezTo>
                <a:cubicBezTo>
                  <a:pt x="7722170" y="-16186"/>
                  <a:pt x="7721542" y="6867"/>
                  <a:pt x="7847622" y="0"/>
                </a:cubicBezTo>
                <a:cubicBezTo>
                  <a:pt x="7973702" y="-6867"/>
                  <a:pt x="8458334" y="44395"/>
                  <a:pt x="8655466" y="0"/>
                </a:cubicBezTo>
                <a:cubicBezTo>
                  <a:pt x="8852598" y="-44395"/>
                  <a:pt x="9038220" y="9469"/>
                  <a:pt x="9232497" y="0"/>
                </a:cubicBezTo>
                <a:cubicBezTo>
                  <a:pt x="9426774" y="-9469"/>
                  <a:pt x="9644769" y="39355"/>
                  <a:pt x="10040340" y="0"/>
                </a:cubicBezTo>
                <a:cubicBezTo>
                  <a:pt x="10435911" y="-39355"/>
                  <a:pt x="10216936" y="5597"/>
                  <a:pt x="10271153" y="0"/>
                </a:cubicBezTo>
                <a:cubicBezTo>
                  <a:pt x="10325370" y="-5597"/>
                  <a:pt x="10518117" y="6180"/>
                  <a:pt x="10617371" y="0"/>
                </a:cubicBezTo>
                <a:cubicBezTo>
                  <a:pt x="10716625" y="-6180"/>
                  <a:pt x="10869023" y="17014"/>
                  <a:pt x="10963590" y="0"/>
                </a:cubicBezTo>
                <a:cubicBezTo>
                  <a:pt x="11058157" y="-17014"/>
                  <a:pt x="11331271" y="60569"/>
                  <a:pt x="11540621" y="0"/>
                </a:cubicBezTo>
                <a:cubicBezTo>
                  <a:pt x="11591088" y="216329"/>
                  <a:pt x="11535819" y="312255"/>
                  <a:pt x="11540621" y="487125"/>
                </a:cubicBezTo>
                <a:cubicBezTo>
                  <a:pt x="11545423" y="661996"/>
                  <a:pt x="11495300" y="872636"/>
                  <a:pt x="11540621" y="974249"/>
                </a:cubicBezTo>
                <a:cubicBezTo>
                  <a:pt x="11306204" y="1015775"/>
                  <a:pt x="11110938" y="911988"/>
                  <a:pt x="10963590" y="974249"/>
                </a:cubicBezTo>
                <a:cubicBezTo>
                  <a:pt x="10816242" y="1036510"/>
                  <a:pt x="10509236" y="893717"/>
                  <a:pt x="10155746" y="974249"/>
                </a:cubicBezTo>
                <a:cubicBezTo>
                  <a:pt x="9802256" y="1054781"/>
                  <a:pt x="9958723" y="963910"/>
                  <a:pt x="9809528" y="974249"/>
                </a:cubicBezTo>
                <a:cubicBezTo>
                  <a:pt x="9660333" y="984588"/>
                  <a:pt x="9424570" y="952657"/>
                  <a:pt x="9232497" y="974249"/>
                </a:cubicBezTo>
                <a:cubicBezTo>
                  <a:pt x="9040424" y="995841"/>
                  <a:pt x="8879596" y="912992"/>
                  <a:pt x="8540060" y="974249"/>
                </a:cubicBezTo>
                <a:cubicBezTo>
                  <a:pt x="8200524" y="1035506"/>
                  <a:pt x="8378325" y="968332"/>
                  <a:pt x="8309247" y="974249"/>
                </a:cubicBezTo>
                <a:cubicBezTo>
                  <a:pt x="8240169" y="980166"/>
                  <a:pt x="8019337" y="932298"/>
                  <a:pt x="7847622" y="974249"/>
                </a:cubicBezTo>
                <a:cubicBezTo>
                  <a:pt x="7675907" y="1016200"/>
                  <a:pt x="7495208" y="956719"/>
                  <a:pt x="7270591" y="974249"/>
                </a:cubicBezTo>
                <a:cubicBezTo>
                  <a:pt x="7045974" y="991779"/>
                  <a:pt x="6937104" y="949477"/>
                  <a:pt x="6693560" y="974249"/>
                </a:cubicBezTo>
                <a:cubicBezTo>
                  <a:pt x="6450016" y="999021"/>
                  <a:pt x="6355788" y="953403"/>
                  <a:pt x="6231935" y="974249"/>
                </a:cubicBezTo>
                <a:cubicBezTo>
                  <a:pt x="6108083" y="995095"/>
                  <a:pt x="6035288" y="956587"/>
                  <a:pt x="5885717" y="974249"/>
                </a:cubicBezTo>
                <a:cubicBezTo>
                  <a:pt x="5736146" y="991911"/>
                  <a:pt x="5649851" y="919841"/>
                  <a:pt x="5424092" y="974249"/>
                </a:cubicBezTo>
                <a:cubicBezTo>
                  <a:pt x="5198334" y="1028657"/>
                  <a:pt x="5285837" y="958592"/>
                  <a:pt x="5193279" y="974249"/>
                </a:cubicBezTo>
                <a:cubicBezTo>
                  <a:pt x="5100721" y="989906"/>
                  <a:pt x="4872915" y="932350"/>
                  <a:pt x="4731655" y="974249"/>
                </a:cubicBezTo>
                <a:cubicBezTo>
                  <a:pt x="4590395" y="1016148"/>
                  <a:pt x="4493449" y="943241"/>
                  <a:pt x="4270030" y="974249"/>
                </a:cubicBezTo>
                <a:cubicBezTo>
                  <a:pt x="4046612" y="1005257"/>
                  <a:pt x="3824795" y="899982"/>
                  <a:pt x="3577593" y="974249"/>
                </a:cubicBezTo>
                <a:cubicBezTo>
                  <a:pt x="3330391" y="1048516"/>
                  <a:pt x="3300117" y="927551"/>
                  <a:pt x="3115968" y="974249"/>
                </a:cubicBezTo>
                <a:cubicBezTo>
                  <a:pt x="2931820" y="1020947"/>
                  <a:pt x="2836186" y="925323"/>
                  <a:pt x="2654343" y="974249"/>
                </a:cubicBezTo>
                <a:cubicBezTo>
                  <a:pt x="2472501" y="1023175"/>
                  <a:pt x="2432550" y="969307"/>
                  <a:pt x="2308124" y="974249"/>
                </a:cubicBezTo>
                <a:cubicBezTo>
                  <a:pt x="2183698" y="979191"/>
                  <a:pt x="1876484" y="939455"/>
                  <a:pt x="1615687" y="974249"/>
                </a:cubicBezTo>
                <a:cubicBezTo>
                  <a:pt x="1354890" y="1009043"/>
                  <a:pt x="1480362" y="950941"/>
                  <a:pt x="1384875" y="974249"/>
                </a:cubicBezTo>
                <a:cubicBezTo>
                  <a:pt x="1289388" y="997557"/>
                  <a:pt x="883353" y="879363"/>
                  <a:pt x="577031" y="974249"/>
                </a:cubicBezTo>
                <a:cubicBezTo>
                  <a:pt x="270709" y="1069135"/>
                  <a:pt x="173792" y="959753"/>
                  <a:pt x="0" y="974249"/>
                </a:cubicBezTo>
                <a:cubicBezTo>
                  <a:pt x="-54817" y="769449"/>
                  <a:pt x="5636" y="704242"/>
                  <a:pt x="0" y="506609"/>
                </a:cubicBezTo>
                <a:cubicBezTo>
                  <a:pt x="-5636" y="308976"/>
                  <a:pt x="8058" y="112191"/>
                  <a:pt x="0" y="0"/>
                </a:cubicBezTo>
                <a:close/>
              </a:path>
              <a:path w="11540621" h="974249" stroke="0" extrusionOk="0">
                <a:moveTo>
                  <a:pt x="0" y="0"/>
                </a:moveTo>
                <a:cubicBezTo>
                  <a:pt x="330521" y="-69747"/>
                  <a:pt x="457533" y="75385"/>
                  <a:pt x="692437" y="0"/>
                </a:cubicBezTo>
                <a:cubicBezTo>
                  <a:pt x="927341" y="-75385"/>
                  <a:pt x="1238369" y="58829"/>
                  <a:pt x="1384875" y="0"/>
                </a:cubicBezTo>
                <a:cubicBezTo>
                  <a:pt x="1531381" y="-58829"/>
                  <a:pt x="1628979" y="40786"/>
                  <a:pt x="1731093" y="0"/>
                </a:cubicBezTo>
                <a:cubicBezTo>
                  <a:pt x="1833207" y="-40786"/>
                  <a:pt x="2162796" y="38425"/>
                  <a:pt x="2308124" y="0"/>
                </a:cubicBezTo>
                <a:cubicBezTo>
                  <a:pt x="2453452" y="-38425"/>
                  <a:pt x="2581632" y="9369"/>
                  <a:pt x="2769749" y="0"/>
                </a:cubicBezTo>
                <a:cubicBezTo>
                  <a:pt x="2957866" y="-9369"/>
                  <a:pt x="3132652" y="9361"/>
                  <a:pt x="3462186" y="0"/>
                </a:cubicBezTo>
                <a:cubicBezTo>
                  <a:pt x="3791720" y="-9361"/>
                  <a:pt x="3755810" y="8982"/>
                  <a:pt x="3923811" y="0"/>
                </a:cubicBezTo>
                <a:cubicBezTo>
                  <a:pt x="4091813" y="-8982"/>
                  <a:pt x="4197530" y="38889"/>
                  <a:pt x="4385436" y="0"/>
                </a:cubicBezTo>
                <a:cubicBezTo>
                  <a:pt x="4573343" y="-38889"/>
                  <a:pt x="5007105" y="25809"/>
                  <a:pt x="5193279" y="0"/>
                </a:cubicBezTo>
                <a:cubicBezTo>
                  <a:pt x="5379453" y="-25809"/>
                  <a:pt x="5329892" y="22734"/>
                  <a:pt x="5424092" y="0"/>
                </a:cubicBezTo>
                <a:cubicBezTo>
                  <a:pt x="5518292" y="-22734"/>
                  <a:pt x="5777628" y="59520"/>
                  <a:pt x="6001123" y="0"/>
                </a:cubicBezTo>
                <a:cubicBezTo>
                  <a:pt x="6224618" y="-59520"/>
                  <a:pt x="6350600" y="47586"/>
                  <a:pt x="6462748" y="0"/>
                </a:cubicBezTo>
                <a:cubicBezTo>
                  <a:pt x="6574897" y="-47586"/>
                  <a:pt x="6820424" y="7902"/>
                  <a:pt x="6924373" y="0"/>
                </a:cubicBezTo>
                <a:cubicBezTo>
                  <a:pt x="7028322" y="-7902"/>
                  <a:pt x="7327721" y="5889"/>
                  <a:pt x="7616810" y="0"/>
                </a:cubicBezTo>
                <a:cubicBezTo>
                  <a:pt x="7905899" y="-5889"/>
                  <a:pt x="7847842" y="36040"/>
                  <a:pt x="7963028" y="0"/>
                </a:cubicBezTo>
                <a:cubicBezTo>
                  <a:pt x="8078214" y="-36040"/>
                  <a:pt x="8379447" y="29897"/>
                  <a:pt x="8540060" y="0"/>
                </a:cubicBezTo>
                <a:cubicBezTo>
                  <a:pt x="8700673" y="-29897"/>
                  <a:pt x="8993030" y="48877"/>
                  <a:pt x="9117091" y="0"/>
                </a:cubicBezTo>
                <a:cubicBezTo>
                  <a:pt x="9241152" y="-48877"/>
                  <a:pt x="9594006" y="31703"/>
                  <a:pt x="9809528" y="0"/>
                </a:cubicBezTo>
                <a:cubicBezTo>
                  <a:pt x="10025050" y="-31703"/>
                  <a:pt x="10049198" y="36960"/>
                  <a:pt x="10271153" y="0"/>
                </a:cubicBezTo>
                <a:cubicBezTo>
                  <a:pt x="10493109" y="-36960"/>
                  <a:pt x="11107888" y="110971"/>
                  <a:pt x="11540621" y="0"/>
                </a:cubicBezTo>
                <a:cubicBezTo>
                  <a:pt x="11593751" y="190375"/>
                  <a:pt x="11514281" y="321887"/>
                  <a:pt x="11540621" y="487125"/>
                </a:cubicBezTo>
                <a:cubicBezTo>
                  <a:pt x="11566961" y="652364"/>
                  <a:pt x="11519363" y="800320"/>
                  <a:pt x="11540621" y="974249"/>
                </a:cubicBezTo>
                <a:cubicBezTo>
                  <a:pt x="11478486" y="990748"/>
                  <a:pt x="11395324" y="964924"/>
                  <a:pt x="11309809" y="974249"/>
                </a:cubicBezTo>
                <a:cubicBezTo>
                  <a:pt x="11224294" y="983574"/>
                  <a:pt x="10872884" y="929514"/>
                  <a:pt x="10617371" y="974249"/>
                </a:cubicBezTo>
                <a:cubicBezTo>
                  <a:pt x="10361858" y="1018984"/>
                  <a:pt x="10242685" y="934677"/>
                  <a:pt x="10040340" y="974249"/>
                </a:cubicBezTo>
                <a:cubicBezTo>
                  <a:pt x="9837995" y="1013821"/>
                  <a:pt x="9667296" y="923533"/>
                  <a:pt x="9347903" y="974249"/>
                </a:cubicBezTo>
                <a:cubicBezTo>
                  <a:pt x="9028510" y="1024965"/>
                  <a:pt x="8884475" y="935925"/>
                  <a:pt x="8540060" y="974249"/>
                </a:cubicBezTo>
                <a:cubicBezTo>
                  <a:pt x="8195645" y="1012573"/>
                  <a:pt x="8390545" y="966814"/>
                  <a:pt x="8309247" y="974249"/>
                </a:cubicBezTo>
                <a:cubicBezTo>
                  <a:pt x="8227949" y="981684"/>
                  <a:pt x="7950782" y="922754"/>
                  <a:pt x="7732216" y="974249"/>
                </a:cubicBezTo>
                <a:cubicBezTo>
                  <a:pt x="7513650" y="1025744"/>
                  <a:pt x="7556337" y="953469"/>
                  <a:pt x="7501404" y="974249"/>
                </a:cubicBezTo>
                <a:cubicBezTo>
                  <a:pt x="7446471" y="995029"/>
                  <a:pt x="7382068" y="951447"/>
                  <a:pt x="7270591" y="974249"/>
                </a:cubicBezTo>
                <a:cubicBezTo>
                  <a:pt x="7159114" y="997051"/>
                  <a:pt x="7004086" y="922500"/>
                  <a:pt x="6808966" y="974249"/>
                </a:cubicBezTo>
                <a:cubicBezTo>
                  <a:pt x="6613846" y="1025998"/>
                  <a:pt x="6552705" y="973837"/>
                  <a:pt x="6462748" y="974249"/>
                </a:cubicBezTo>
                <a:cubicBezTo>
                  <a:pt x="6372791" y="974661"/>
                  <a:pt x="6193597" y="959523"/>
                  <a:pt x="6116529" y="974249"/>
                </a:cubicBezTo>
                <a:cubicBezTo>
                  <a:pt x="6039461" y="988975"/>
                  <a:pt x="5703290" y="927973"/>
                  <a:pt x="5308686" y="974249"/>
                </a:cubicBezTo>
                <a:cubicBezTo>
                  <a:pt x="4914082" y="1020525"/>
                  <a:pt x="5058264" y="971361"/>
                  <a:pt x="4962467" y="974249"/>
                </a:cubicBezTo>
                <a:cubicBezTo>
                  <a:pt x="4866670" y="977137"/>
                  <a:pt x="4751341" y="948654"/>
                  <a:pt x="4616248" y="974249"/>
                </a:cubicBezTo>
                <a:cubicBezTo>
                  <a:pt x="4481155" y="999844"/>
                  <a:pt x="4185377" y="924660"/>
                  <a:pt x="3923811" y="974249"/>
                </a:cubicBezTo>
                <a:cubicBezTo>
                  <a:pt x="3662245" y="1023838"/>
                  <a:pt x="3332954" y="939125"/>
                  <a:pt x="3115968" y="974249"/>
                </a:cubicBezTo>
                <a:cubicBezTo>
                  <a:pt x="2898982" y="1009373"/>
                  <a:pt x="2817761" y="931790"/>
                  <a:pt x="2654343" y="974249"/>
                </a:cubicBezTo>
                <a:cubicBezTo>
                  <a:pt x="2490926" y="1016708"/>
                  <a:pt x="2020284" y="919795"/>
                  <a:pt x="1846499" y="974249"/>
                </a:cubicBezTo>
                <a:cubicBezTo>
                  <a:pt x="1672714" y="1028703"/>
                  <a:pt x="1405811" y="911483"/>
                  <a:pt x="1154062" y="974249"/>
                </a:cubicBezTo>
                <a:cubicBezTo>
                  <a:pt x="902313" y="1037015"/>
                  <a:pt x="289367" y="934578"/>
                  <a:pt x="0" y="974249"/>
                </a:cubicBezTo>
                <a:cubicBezTo>
                  <a:pt x="-6996" y="834411"/>
                  <a:pt x="24057" y="676127"/>
                  <a:pt x="0" y="506609"/>
                </a:cubicBezTo>
                <a:cubicBezTo>
                  <a:pt x="-24057" y="337091"/>
                  <a:pt x="30021" y="119727"/>
                  <a:pt x="0" y="0"/>
                </a:cubicBezTo>
                <a:close/>
              </a:path>
            </a:pathLst>
          </a:custGeom>
          <a:solidFill>
            <a:srgbClr val="442563"/>
          </a:solidFill>
          <a:ln>
            <a:solidFill>
              <a:srgbClr val="FFCD00"/>
            </a:solidFill>
            <a:extLst>
              <a:ext uri="{C807C97D-BFC1-408E-A445-0C87EB9F89A2}">
                <ask:lineSketchStyleProps xmlns:ask="http://schemas.microsoft.com/office/drawing/2018/sketchyshapes" sd="4124274269">
                  <ask:type>
                    <ask:lineSketchScribble/>
                  </ask:type>
                </ask:lineSketchStyleProps>
              </a:ext>
            </a:extLst>
          </a:ln>
        </p:spPr>
        <p:txBody>
          <a:bodyPr>
            <a:normAutofit fontScale="90000"/>
          </a:bodyPr>
          <a:lstStyle/>
          <a:p>
            <a:pPr algn="l"/>
            <a:r>
              <a:rPr lang="en-GB" dirty="0">
                <a:solidFill>
                  <a:schemeClr val="tx1"/>
                </a:solidFill>
                <a:latin typeface="Montserrat" panose="00000800000000000000" pitchFamily="50" charset="0"/>
              </a:rPr>
              <a:t>ROUND 1c: change-makers                     </a:t>
            </a:r>
            <a:br>
              <a:rPr lang="en-GB" dirty="0">
                <a:solidFill>
                  <a:schemeClr val="tx1"/>
                </a:solidFill>
                <a:latin typeface="Montserrat" panose="00000800000000000000" pitchFamily="50" charset="0"/>
              </a:rPr>
            </a:br>
            <a:r>
              <a:rPr lang="en-GB" dirty="0">
                <a:solidFill>
                  <a:srgbClr val="FFCD00"/>
                </a:solidFill>
                <a:latin typeface="Montserrat" panose="00000800000000000000" pitchFamily="50" charset="0"/>
              </a:rPr>
              <a:t>total:    /6</a:t>
            </a:r>
            <a:endParaRPr lang="en-GB" dirty="0">
              <a:solidFill>
                <a:srgbClr val="B788BC"/>
              </a:solidFill>
              <a:latin typeface="Montserrat" panose="00000800000000000000" pitchFamily="50" charset="0"/>
            </a:endParaRPr>
          </a:p>
        </p:txBody>
      </p:sp>
      <p:graphicFrame>
        <p:nvGraphicFramePr>
          <p:cNvPr id="3" name="Table 3">
            <a:extLst>
              <a:ext uri="{FF2B5EF4-FFF2-40B4-BE49-F238E27FC236}">
                <a16:creationId xmlns:a16="http://schemas.microsoft.com/office/drawing/2014/main" id="{81517708-EE5D-4729-8404-46537F00A0CA}"/>
              </a:ext>
            </a:extLst>
          </p:cNvPr>
          <p:cNvGraphicFramePr>
            <a:graphicFrameLocks noGrp="1"/>
          </p:cNvGraphicFramePr>
          <p:nvPr>
            <p:extLst>
              <p:ext uri="{D42A27DB-BD31-4B8C-83A1-F6EECF244321}">
                <p14:modId xmlns:p14="http://schemas.microsoft.com/office/powerpoint/2010/main" val="3155931255"/>
              </p:ext>
            </p:extLst>
          </p:nvPr>
        </p:nvGraphicFramePr>
        <p:xfrm>
          <a:off x="361500" y="1270382"/>
          <a:ext cx="5833002" cy="5258970"/>
        </p:xfrm>
        <a:graphic>
          <a:graphicData uri="http://schemas.openxmlformats.org/drawingml/2006/table">
            <a:tbl>
              <a:tblPr firstRow="1" bandRow="1">
                <a:tableStyleId>{5C22544A-7EE6-4342-B048-85BDC9FD1C3A}</a:tableStyleId>
              </a:tblPr>
              <a:tblGrid>
                <a:gridCol w="3800843">
                  <a:extLst>
                    <a:ext uri="{9D8B030D-6E8A-4147-A177-3AD203B41FA5}">
                      <a16:colId xmlns:a16="http://schemas.microsoft.com/office/drawing/2014/main" val="2891612914"/>
                    </a:ext>
                  </a:extLst>
                </a:gridCol>
                <a:gridCol w="2032159">
                  <a:extLst>
                    <a:ext uri="{9D8B030D-6E8A-4147-A177-3AD203B41FA5}">
                      <a16:colId xmlns:a16="http://schemas.microsoft.com/office/drawing/2014/main" val="3392573532"/>
                    </a:ext>
                  </a:extLst>
                </a:gridCol>
              </a:tblGrid>
              <a:tr h="1705710">
                <a:tc>
                  <a:txBody>
                    <a:bodyPr/>
                    <a:lstStyle/>
                    <a:p>
                      <a:pPr algn="l"/>
                      <a:r>
                        <a:rPr lang="en-GB" sz="1600" dirty="0">
                          <a:solidFill>
                            <a:srgbClr val="442563"/>
                          </a:solidFill>
                          <a:latin typeface="Montserrat" panose="00000800000000000000" pitchFamily="50" charset="0"/>
                        </a:rPr>
                        <a:t>1.  Which woman was considered to be the first person to write a computer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342900" indent="-342900">
                        <a:buAutoNum type="arabicPeriod"/>
                      </a:pPr>
                      <a:r>
                        <a:rPr lang="en-GB" sz="1600" dirty="0">
                          <a:solidFill>
                            <a:srgbClr val="442563"/>
                          </a:solidFill>
                          <a:latin typeface="Montserrat" panose="00000800000000000000" pitchFamily="50" charset="0"/>
                        </a:rPr>
                        <a:t>Answer</a:t>
                      </a:r>
                    </a:p>
                    <a:p>
                      <a:pPr marL="0" indent="0">
                        <a:buNone/>
                      </a:pPr>
                      <a:endParaRPr lang="en-GB" dirty="0">
                        <a:solidFill>
                          <a:srgbClr val="764A97"/>
                        </a:solidFill>
                      </a:endParaRPr>
                    </a:p>
                    <a:p>
                      <a:pPr marL="0" indent="0">
                        <a:buNone/>
                      </a:pPr>
                      <a:endParaRPr lang="en-GB" dirty="0">
                        <a:solidFill>
                          <a:srgbClr val="764A97"/>
                        </a:solidFill>
                      </a:endParaRPr>
                    </a:p>
                    <a:p>
                      <a:pPr marL="0" indent="0">
                        <a:buNone/>
                      </a:pPr>
                      <a:endParaRPr lang="en-GB" dirty="0">
                        <a:solidFill>
                          <a:srgbClr val="764A97"/>
                        </a:solidFill>
                      </a:endParaRPr>
                    </a:p>
                    <a:p>
                      <a:pPr marL="0" indent="0">
                        <a:buNone/>
                      </a:pPr>
                      <a:endParaRPr lang="en-GB" dirty="0">
                        <a:solidFill>
                          <a:srgbClr val="764A97"/>
                        </a:solidFill>
                      </a:endParaRPr>
                    </a:p>
                    <a:p>
                      <a:pPr marL="0" indent="0">
                        <a:buNone/>
                      </a:pPr>
                      <a:r>
                        <a:rPr lang="en-GB" dirty="0">
                          <a:solidFill>
                            <a:srgbClr val="764A97"/>
                          </a:solidFill>
                        </a:rPr>
                        <a:t> </a:t>
                      </a:r>
                      <a:r>
                        <a:rPr lang="en-GB" dirty="0">
                          <a:solidFill>
                            <a:srgbClr val="FFCD00"/>
                          </a:solidFill>
                          <a:latin typeface="Montserrat" panose="00000800000000000000" pitchFamily="50" charset="0"/>
                        </a:rPr>
                        <a:t>__/1         </a:t>
                      </a:r>
                      <a:r>
                        <a:rPr lang="en-GB" dirty="0">
                          <a:solidFill>
                            <a:srgbClr val="FFCD00"/>
                          </a:solidFill>
                          <a:latin typeface="Montserrat" panose="00000800000000000000" pitchFamily="50" charset="0"/>
                          <a:hlinkClick r:id="rId2"/>
                        </a:rPr>
                        <a:t>Video</a:t>
                      </a:r>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4278499245"/>
                  </a:ext>
                </a:extLst>
              </a:tr>
              <a:tr h="1779340">
                <a:tc>
                  <a:txBody>
                    <a:bodyPr/>
                    <a:lstStyle/>
                    <a:p>
                      <a:pPr marL="0" indent="0">
                        <a:buFont typeface="+mj-lt"/>
                        <a:buNone/>
                      </a:pPr>
                      <a:r>
                        <a:rPr lang="en-GB" sz="1600" b="1" dirty="0">
                          <a:solidFill>
                            <a:srgbClr val="442563"/>
                          </a:solidFill>
                          <a:latin typeface="Montserrat" panose="00000800000000000000" pitchFamily="50" charset="0"/>
                        </a:rPr>
                        <a:t>2. Who delivered the </a:t>
                      </a:r>
                      <a:r>
                        <a:rPr lang="en-GB" sz="1600" b="1" i="1" dirty="0" err="1">
                          <a:solidFill>
                            <a:srgbClr val="442563"/>
                          </a:solidFill>
                          <a:latin typeface="Montserrat" panose="00000800000000000000" pitchFamily="50" charset="0"/>
                        </a:rPr>
                        <a:t>Ain’t</a:t>
                      </a:r>
                      <a:r>
                        <a:rPr lang="en-GB" sz="1600" b="1" i="1" dirty="0">
                          <a:solidFill>
                            <a:srgbClr val="442563"/>
                          </a:solidFill>
                          <a:latin typeface="Montserrat" panose="00000800000000000000" pitchFamily="50" charset="0"/>
                        </a:rPr>
                        <a:t> I a Woman </a:t>
                      </a:r>
                      <a:r>
                        <a:rPr lang="en-GB" sz="1600" b="1" i="0" dirty="0">
                          <a:solidFill>
                            <a:srgbClr val="442563"/>
                          </a:solidFill>
                          <a:latin typeface="Montserrat" panose="00000800000000000000" pitchFamily="50" charset="0"/>
                        </a:rPr>
                        <a:t>speech </a:t>
                      </a:r>
                      <a:r>
                        <a:rPr lang="en-US" sz="1600" b="1" i="0" dirty="0">
                          <a:solidFill>
                            <a:srgbClr val="442563"/>
                          </a:solidFill>
                          <a:latin typeface="Montserrat" panose="00000800000000000000" pitchFamily="50" charset="0"/>
                        </a:rPr>
                        <a:t>at the 1851 Women’s Rights Convention in Akron, Ohio? </a:t>
                      </a:r>
                      <a:endParaRPr lang="en-US" sz="1600" b="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2. </a:t>
                      </a:r>
                      <a:r>
                        <a:rPr lang="en-GB" sz="1600" b="1" dirty="0">
                          <a:solidFill>
                            <a:srgbClr val="442563"/>
                          </a:solidFill>
                          <a:latin typeface="Montserrat" panose="00000800000000000000" pitchFamily="50" charset="0"/>
                        </a:rPr>
                        <a:t>Answer</a:t>
                      </a:r>
                    </a:p>
                    <a:p>
                      <a:pPr marL="342900" indent="-342900">
                        <a:buAutoNum type="alphaLcParenR"/>
                      </a:pPr>
                      <a:r>
                        <a:rPr lang="en-GB" sz="1400" dirty="0">
                          <a:solidFill>
                            <a:srgbClr val="764A97"/>
                          </a:solidFill>
                          <a:latin typeface="Montserrat" panose="00000800000000000000" pitchFamily="50" charset="0"/>
                        </a:rPr>
                        <a:t>Zora Neale Hurston</a:t>
                      </a:r>
                    </a:p>
                    <a:p>
                      <a:pPr marL="342900" indent="-342900">
                        <a:buAutoNum type="alphaLcParenR"/>
                      </a:pPr>
                      <a:r>
                        <a:rPr lang="en-GB" sz="1400" dirty="0">
                          <a:solidFill>
                            <a:srgbClr val="764A97"/>
                          </a:solidFill>
                          <a:latin typeface="Montserrat" panose="00000800000000000000" pitchFamily="50" charset="0"/>
                        </a:rPr>
                        <a:t>Sojourner Truth</a:t>
                      </a:r>
                    </a:p>
                    <a:p>
                      <a:pPr marL="342900" indent="-342900">
                        <a:buAutoNum type="alphaLcParenR"/>
                      </a:pPr>
                      <a:r>
                        <a:rPr lang="en-GB" sz="1400" dirty="0">
                          <a:solidFill>
                            <a:srgbClr val="764A97"/>
                          </a:solidFill>
                          <a:latin typeface="Montserrat" panose="00000800000000000000" pitchFamily="50" charset="0"/>
                        </a:rPr>
                        <a:t>Maya Angelou</a:t>
                      </a:r>
                      <a:endParaRPr lang="en-GB" dirty="0"/>
                    </a:p>
                    <a:p>
                      <a:endParaRPr lang="en-GB" dirty="0"/>
                    </a:p>
                    <a:p>
                      <a:r>
                        <a:rPr lang="en-GB" dirty="0">
                          <a:solidFill>
                            <a:srgbClr val="FFCD00"/>
                          </a:solidFill>
                          <a:latin typeface="Montserrat" panose="00000800000000000000" pitchFamily="50" charset="0"/>
                        </a:rPr>
                        <a:t>__/1           Video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475975340"/>
                  </a:ext>
                </a:extLst>
              </a:tr>
              <a:tr h="1772750">
                <a:tc>
                  <a:txBody>
                    <a:bodyPr/>
                    <a:lstStyle/>
                    <a:p>
                      <a:pPr marR="0" indent="0" algn="l" rtl="0">
                        <a:lnSpc>
                          <a:spcPct val="119000"/>
                        </a:lnSpc>
                        <a:spcBef>
                          <a:spcPts val="0"/>
                        </a:spcBef>
                        <a:spcAft>
                          <a:spcPts val="0"/>
                        </a:spcAft>
                      </a:pPr>
                      <a:r>
                        <a:rPr lang="en-US" sz="1600" kern="1400" dirty="0">
                          <a:ln>
                            <a:noFill/>
                          </a:ln>
                          <a:solidFill>
                            <a:srgbClr val="442563"/>
                          </a:solidFill>
                          <a:effectLst/>
                          <a:latin typeface="Montserrat" panose="00000800000000000000" pitchFamily="50" charset="0"/>
                        </a:rPr>
                        <a:t>3. Which British actress is credited with starting the #HeforShe campaign?</a:t>
                      </a:r>
                      <a:r>
                        <a:rPr lang="en-US" sz="1800" kern="1400" dirty="0">
                          <a:ln>
                            <a:noFill/>
                          </a:ln>
                          <a:solidFill>
                            <a:srgbClr val="442563"/>
                          </a:solidFill>
                          <a:effectLst/>
                          <a:latin typeface="Montserrat" panose="00000800000000000000" pitchFamily="50" charset="0"/>
                        </a:rPr>
                        <a:t> </a:t>
                      </a:r>
                      <a:endParaRPr lang="en-GB" dirty="0"/>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sz="1600" b="1" dirty="0">
                          <a:solidFill>
                            <a:srgbClr val="442563"/>
                          </a:solidFill>
                          <a:latin typeface="Montserrat" panose="00000800000000000000" pitchFamily="50" charset="0"/>
                        </a:rPr>
                        <a:t>3. Answer</a:t>
                      </a:r>
                    </a:p>
                    <a:p>
                      <a:pPr marL="0" indent="0">
                        <a:buFont typeface="+mj-lt"/>
                        <a:buNone/>
                      </a:pPr>
                      <a:endParaRPr lang="en-GB" sz="1400" b="1" dirty="0">
                        <a:solidFill>
                          <a:srgbClr val="764A97"/>
                        </a:solidFill>
                        <a:latin typeface="Montserrat" panose="00000800000000000000" pitchFamily="50" charset="0"/>
                      </a:endParaRPr>
                    </a:p>
                    <a:p>
                      <a:pPr marL="0" indent="0">
                        <a:buFont typeface="+mj-lt"/>
                        <a:buNone/>
                      </a:pPr>
                      <a:endParaRPr lang="en-GB" sz="1400" b="1" dirty="0">
                        <a:solidFill>
                          <a:srgbClr val="764A97"/>
                        </a:solidFill>
                        <a:latin typeface="Montserrat" panose="00000800000000000000" pitchFamily="50" charset="0"/>
                      </a:endParaRPr>
                    </a:p>
                    <a:p>
                      <a:pPr marL="0" indent="0">
                        <a:buFont typeface="+mj-lt"/>
                        <a:buNone/>
                      </a:pPr>
                      <a:endParaRPr lang="en-GB" sz="1400" b="1" dirty="0">
                        <a:solidFill>
                          <a:srgbClr val="764A97"/>
                        </a:solidFill>
                        <a:latin typeface="Montserrat" panose="00000800000000000000" pitchFamily="50" charset="0"/>
                      </a:endParaRPr>
                    </a:p>
                    <a:p>
                      <a:pPr marL="0" indent="0">
                        <a:buFont typeface="+mj-lt"/>
                        <a:buNone/>
                      </a:pPr>
                      <a:endParaRPr lang="en-GB" sz="1400" b="1" dirty="0">
                        <a:solidFill>
                          <a:srgbClr val="764A97"/>
                        </a:solidFill>
                        <a:latin typeface="Montserrat" panose="00000800000000000000" pitchFamily="50" charset="0"/>
                      </a:endParaRPr>
                    </a:p>
                    <a:p>
                      <a:pPr marL="342900" indent="-342900">
                        <a:buFont typeface="+mj-lt"/>
                        <a:buAutoNum type="alphaLcParenR"/>
                      </a:pPr>
                      <a:endParaRPr lang="en-GB" sz="14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           </a:t>
                      </a:r>
                      <a:r>
                        <a:rPr lang="en-GB" sz="1800" b="1" dirty="0">
                          <a:solidFill>
                            <a:srgbClr val="FFCD00"/>
                          </a:solidFill>
                          <a:latin typeface="Montserrat" panose="00000800000000000000" pitchFamily="50" charset="0"/>
                          <a:hlinkClick r:id="rId3"/>
                        </a:rPr>
                        <a:t>Video</a:t>
                      </a:r>
                      <a:endParaRPr lang="en-GB" sz="1800" b="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932601482"/>
                  </a:ext>
                </a:extLst>
              </a:tr>
            </a:tbl>
          </a:graphicData>
        </a:graphic>
      </p:graphicFrame>
      <p:graphicFrame>
        <p:nvGraphicFramePr>
          <p:cNvPr id="4" name="Table 5">
            <a:extLst>
              <a:ext uri="{FF2B5EF4-FFF2-40B4-BE49-F238E27FC236}">
                <a16:creationId xmlns:a16="http://schemas.microsoft.com/office/drawing/2014/main" id="{DE476F05-70F8-4DDE-8188-8867077CDAAB}"/>
              </a:ext>
            </a:extLst>
          </p:cNvPr>
          <p:cNvGraphicFramePr>
            <a:graphicFrameLocks noGrp="1"/>
          </p:cNvGraphicFramePr>
          <p:nvPr>
            <p:extLst>
              <p:ext uri="{D42A27DB-BD31-4B8C-83A1-F6EECF244321}">
                <p14:modId xmlns:p14="http://schemas.microsoft.com/office/powerpoint/2010/main" val="810879676"/>
              </p:ext>
            </p:extLst>
          </p:nvPr>
        </p:nvGraphicFramePr>
        <p:xfrm>
          <a:off x="6394580" y="1270383"/>
          <a:ext cx="5418666" cy="5217390"/>
        </p:xfrm>
        <a:graphic>
          <a:graphicData uri="http://schemas.openxmlformats.org/drawingml/2006/table">
            <a:tbl>
              <a:tblPr firstRow="1" bandRow="1">
                <a:tableStyleId>{5C22544A-7EE6-4342-B048-85BDC9FD1C3A}</a:tableStyleId>
              </a:tblPr>
              <a:tblGrid>
                <a:gridCol w="3402563">
                  <a:extLst>
                    <a:ext uri="{9D8B030D-6E8A-4147-A177-3AD203B41FA5}">
                      <a16:colId xmlns:a16="http://schemas.microsoft.com/office/drawing/2014/main" val="3121535821"/>
                    </a:ext>
                  </a:extLst>
                </a:gridCol>
                <a:gridCol w="2016103">
                  <a:extLst>
                    <a:ext uri="{9D8B030D-6E8A-4147-A177-3AD203B41FA5}">
                      <a16:colId xmlns:a16="http://schemas.microsoft.com/office/drawing/2014/main" val="1246612885"/>
                    </a:ext>
                  </a:extLst>
                </a:gridCol>
              </a:tblGrid>
              <a:tr h="1667793">
                <a:tc>
                  <a:txBody>
                    <a:bodyPr/>
                    <a:lstStyle/>
                    <a:p>
                      <a:r>
                        <a:rPr lang="en-GB" sz="1600" dirty="0">
                          <a:solidFill>
                            <a:srgbClr val="442563"/>
                          </a:solidFill>
                          <a:latin typeface="Montserrat" panose="00000800000000000000" pitchFamily="50" charset="0"/>
                        </a:rPr>
                        <a:t>4. </a:t>
                      </a:r>
                      <a:r>
                        <a:rPr lang="en-US" sz="1600" dirty="0">
                          <a:solidFill>
                            <a:srgbClr val="442563"/>
                          </a:solidFill>
                          <a:latin typeface="Montserrat" panose="00000800000000000000" pitchFamily="50" charset="0"/>
                        </a:rPr>
                        <a:t>If two named actresses in a film talk to each other about something other than a man which test is </a:t>
                      </a:r>
                      <a:r>
                        <a:rPr lang="en-US" sz="1600">
                          <a:solidFill>
                            <a:srgbClr val="442563"/>
                          </a:solidFill>
                          <a:latin typeface="Montserrat" panose="00000800000000000000" pitchFamily="50" charset="0"/>
                        </a:rPr>
                        <a:t>it said </a:t>
                      </a:r>
                      <a:r>
                        <a:rPr lang="en-US" sz="1600" dirty="0">
                          <a:solidFill>
                            <a:srgbClr val="442563"/>
                          </a:solidFill>
                          <a:latin typeface="Montserrat" panose="00000800000000000000" pitchFamily="50" charset="0"/>
                        </a:rPr>
                        <a:t>to have passed?</a:t>
                      </a:r>
                    </a:p>
                    <a:p>
                      <a:endParaRPr lang="en-GB" sz="1600"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dirty="0">
                          <a:solidFill>
                            <a:srgbClr val="442563"/>
                          </a:solidFill>
                          <a:latin typeface="Montserrat" panose="00000800000000000000" pitchFamily="50" charset="0"/>
                        </a:rPr>
                        <a:t>4</a:t>
                      </a:r>
                      <a:r>
                        <a:rPr lang="en-GB" sz="1600" dirty="0">
                          <a:solidFill>
                            <a:srgbClr val="442563"/>
                          </a:solidFill>
                          <a:latin typeface="Montserrat" panose="00000800000000000000" pitchFamily="50" charset="0"/>
                        </a:rPr>
                        <a:t>. Answer</a:t>
                      </a:r>
                    </a:p>
                    <a:p>
                      <a:endParaRPr lang="en-GB" dirty="0">
                        <a:solidFill>
                          <a:srgbClr val="442563"/>
                        </a:solidFill>
                        <a:latin typeface="Montserrat" panose="00000800000000000000" pitchFamily="50" charset="0"/>
                      </a:endParaRPr>
                    </a:p>
                    <a:p>
                      <a:endParaRPr lang="en-GB" dirty="0">
                        <a:solidFill>
                          <a:srgbClr val="442563"/>
                        </a:solidFill>
                        <a:latin typeface="Montserrat" panose="00000800000000000000" pitchFamily="50" charset="0"/>
                      </a:endParaRPr>
                    </a:p>
                    <a:p>
                      <a:endParaRPr lang="en-GB" dirty="0">
                        <a:solidFill>
                          <a:srgbClr val="442563"/>
                        </a:solidFill>
                        <a:latin typeface="Montserrat" panose="00000800000000000000" pitchFamily="50" charset="0"/>
                      </a:endParaRPr>
                    </a:p>
                    <a:p>
                      <a:r>
                        <a:rPr lang="en-GB" dirty="0">
                          <a:solidFill>
                            <a:srgbClr val="FFCD00"/>
                          </a:solidFill>
                          <a:latin typeface="Montserrat" panose="00000800000000000000" pitchFamily="50" charset="0"/>
                        </a:rPr>
                        <a:t>                       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2402026"/>
                  </a:ext>
                </a:extLst>
              </a:tr>
              <a:tr h="1727430">
                <a:tc>
                  <a:txBody>
                    <a:bodyPr/>
                    <a:lstStyle/>
                    <a:p>
                      <a:r>
                        <a:rPr lang="en-GB" sz="1600" b="1" dirty="0">
                          <a:solidFill>
                            <a:srgbClr val="442563"/>
                          </a:solidFill>
                          <a:latin typeface="Montserrat" panose="00000800000000000000" pitchFamily="50" charset="0"/>
                        </a:rPr>
                        <a:t>5. What is the title of the 2018 bestseller by award-winning author and journalist, Reni Eddo-Lodge?</a:t>
                      </a:r>
                      <a:endParaRPr lang="en-GB" sz="1400" b="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dirty="0">
                          <a:solidFill>
                            <a:srgbClr val="442563"/>
                          </a:solidFill>
                          <a:latin typeface="Montserrat" panose="00000800000000000000" pitchFamily="50" charset="0"/>
                        </a:rPr>
                        <a:t>5. Answer</a:t>
                      </a: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r>
                        <a:rPr lang="en-GB" sz="1800"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893603908"/>
                  </a:ext>
                </a:extLst>
              </a:tr>
              <a:tr h="1727430">
                <a:tc>
                  <a:txBody>
                    <a:bodyPr/>
                    <a:lstStyle/>
                    <a:p>
                      <a:r>
                        <a:rPr lang="en-GB" sz="1600" b="1" dirty="0">
                          <a:solidFill>
                            <a:srgbClr val="442563"/>
                          </a:solidFill>
                          <a:latin typeface="Montserrat" panose="00000800000000000000" pitchFamily="50" charset="0"/>
                        </a:rPr>
                        <a:t>6. Who was the first woman to win a Nobel Prize?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b="1" dirty="0">
                          <a:solidFill>
                            <a:srgbClr val="442563"/>
                          </a:solidFill>
                          <a:latin typeface="Montserrat" panose="00000800000000000000" pitchFamily="50" charset="0"/>
                        </a:rPr>
                        <a:t>6. Answer</a:t>
                      </a:r>
                    </a:p>
                    <a:p>
                      <a:pPr marL="342900" indent="-342900">
                        <a:buFont typeface="+mj-lt"/>
                        <a:buAutoNum type="alphaLcParenR"/>
                      </a:pPr>
                      <a:r>
                        <a:rPr lang="en-GB" sz="1400" b="1" dirty="0">
                          <a:solidFill>
                            <a:srgbClr val="764A97"/>
                          </a:solidFill>
                          <a:latin typeface="Montserrat" panose="00000800000000000000" pitchFamily="50" charset="0"/>
                        </a:rPr>
                        <a:t>Mother Theresa</a:t>
                      </a:r>
                    </a:p>
                    <a:p>
                      <a:pPr marL="342900" indent="-342900">
                        <a:buFont typeface="+mj-lt"/>
                        <a:buAutoNum type="alphaLcParenR"/>
                      </a:pPr>
                      <a:r>
                        <a:rPr lang="en-GB" sz="1400" b="1" dirty="0">
                          <a:solidFill>
                            <a:srgbClr val="764A97"/>
                          </a:solidFill>
                          <a:latin typeface="Montserrat" panose="00000800000000000000" pitchFamily="50" charset="0"/>
                        </a:rPr>
                        <a:t>Alice Munro</a:t>
                      </a:r>
                    </a:p>
                    <a:p>
                      <a:pPr marL="342900" indent="-342900">
                        <a:buFont typeface="+mj-lt"/>
                        <a:buAutoNum type="alphaLcParenR"/>
                      </a:pPr>
                      <a:r>
                        <a:rPr lang="en-GB" sz="1400" b="1" dirty="0">
                          <a:solidFill>
                            <a:srgbClr val="764A97"/>
                          </a:solidFill>
                          <a:latin typeface="Montserrat" panose="00000800000000000000" pitchFamily="50" charset="0"/>
                        </a:rPr>
                        <a:t>Marie Curie</a:t>
                      </a: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65139748"/>
                  </a:ext>
                </a:extLst>
              </a:tr>
            </a:tbl>
          </a:graphicData>
        </a:graphic>
      </p:graphicFrame>
      <p:pic>
        <p:nvPicPr>
          <p:cNvPr id="5" name="Picture 4" descr="A black and white logo&#10;&#10;Description automatically generated with low confidence">
            <a:extLst>
              <a:ext uri="{FF2B5EF4-FFF2-40B4-BE49-F238E27FC236}">
                <a16:creationId xmlns:a16="http://schemas.microsoft.com/office/drawing/2014/main" id="{98C26A9B-98C6-4FEE-9651-433E94C090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5473" y="225555"/>
            <a:ext cx="1160938" cy="752796"/>
          </a:xfrm>
          <a:prstGeom prst="rect">
            <a:avLst/>
          </a:prstGeom>
        </p:spPr>
      </p:pic>
    </p:spTree>
    <p:extLst>
      <p:ext uri="{BB962C8B-B14F-4D97-AF65-F5344CB8AC3E}">
        <p14:creationId xmlns:p14="http://schemas.microsoft.com/office/powerpoint/2010/main" val="1261115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F593-D884-4C85-A5ED-FF42D55094B1}"/>
              </a:ext>
            </a:extLst>
          </p:cNvPr>
          <p:cNvSpPr>
            <a:spLocks noGrp="1"/>
          </p:cNvSpPr>
          <p:nvPr>
            <p:ph type="title"/>
          </p:nvPr>
        </p:nvSpPr>
        <p:spPr>
          <a:xfrm>
            <a:off x="424192" y="136094"/>
            <a:ext cx="11540621" cy="974249"/>
          </a:xfrm>
          <a:custGeom>
            <a:avLst/>
            <a:gdLst>
              <a:gd name="connsiteX0" fmla="*/ 0 w 11540621"/>
              <a:gd name="connsiteY0" fmla="*/ 0 h 974249"/>
              <a:gd name="connsiteX1" fmla="*/ 461625 w 11540621"/>
              <a:gd name="connsiteY1" fmla="*/ 0 h 974249"/>
              <a:gd name="connsiteX2" fmla="*/ 1154062 w 11540621"/>
              <a:gd name="connsiteY2" fmla="*/ 0 h 974249"/>
              <a:gd name="connsiteX3" fmla="*/ 1731093 w 11540621"/>
              <a:gd name="connsiteY3" fmla="*/ 0 h 974249"/>
              <a:gd name="connsiteX4" fmla="*/ 1961906 w 11540621"/>
              <a:gd name="connsiteY4" fmla="*/ 0 h 974249"/>
              <a:gd name="connsiteX5" fmla="*/ 2538937 w 11540621"/>
              <a:gd name="connsiteY5" fmla="*/ 0 h 974249"/>
              <a:gd name="connsiteX6" fmla="*/ 2885155 w 11540621"/>
              <a:gd name="connsiteY6" fmla="*/ 0 h 974249"/>
              <a:gd name="connsiteX7" fmla="*/ 3231374 w 11540621"/>
              <a:gd name="connsiteY7" fmla="*/ 0 h 974249"/>
              <a:gd name="connsiteX8" fmla="*/ 3692999 w 11540621"/>
              <a:gd name="connsiteY8" fmla="*/ 0 h 974249"/>
              <a:gd name="connsiteX9" fmla="*/ 4270030 w 11540621"/>
              <a:gd name="connsiteY9" fmla="*/ 0 h 974249"/>
              <a:gd name="connsiteX10" fmla="*/ 4731655 w 11540621"/>
              <a:gd name="connsiteY10" fmla="*/ 0 h 974249"/>
              <a:gd name="connsiteX11" fmla="*/ 5077873 w 11540621"/>
              <a:gd name="connsiteY11" fmla="*/ 0 h 974249"/>
              <a:gd name="connsiteX12" fmla="*/ 5770311 w 11540621"/>
              <a:gd name="connsiteY12" fmla="*/ 0 h 974249"/>
              <a:gd name="connsiteX13" fmla="*/ 6231935 w 11540621"/>
              <a:gd name="connsiteY13" fmla="*/ 0 h 974249"/>
              <a:gd name="connsiteX14" fmla="*/ 6808966 w 11540621"/>
              <a:gd name="connsiteY14" fmla="*/ 0 h 974249"/>
              <a:gd name="connsiteX15" fmla="*/ 7501404 w 11540621"/>
              <a:gd name="connsiteY15" fmla="*/ 0 h 974249"/>
              <a:gd name="connsiteX16" fmla="*/ 7847622 w 11540621"/>
              <a:gd name="connsiteY16" fmla="*/ 0 h 974249"/>
              <a:gd name="connsiteX17" fmla="*/ 8655466 w 11540621"/>
              <a:gd name="connsiteY17" fmla="*/ 0 h 974249"/>
              <a:gd name="connsiteX18" fmla="*/ 9232497 w 11540621"/>
              <a:gd name="connsiteY18" fmla="*/ 0 h 974249"/>
              <a:gd name="connsiteX19" fmla="*/ 10040340 w 11540621"/>
              <a:gd name="connsiteY19" fmla="*/ 0 h 974249"/>
              <a:gd name="connsiteX20" fmla="*/ 10271153 w 11540621"/>
              <a:gd name="connsiteY20" fmla="*/ 0 h 974249"/>
              <a:gd name="connsiteX21" fmla="*/ 10617371 w 11540621"/>
              <a:gd name="connsiteY21" fmla="*/ 0 h 974249"/>
              <a:gd name="connsiteX22" fmla="*/ 10963590 w 11540621"/>
              <a:gd name="connsiteY22" fmla="*/ 0 h 974249"/>
              <a:gd name="connsiteX23" fmla="*/ 11540621 w 11540621"/>
              <a:gd name="connsiteY23" fmla="*/ 0 h 974249"/>
              <a:gd name="connsiteX24" fmla="*/ 11540621 w 11540621"/>
              <a:gd name="connsiteY24" fmla="*/ 487125 h 974249"/>
              <a:gd name="connsiteX25" fmla="*/ 11540621 w 11540621"/>
              <a:gd name="connsiteY25" fmla="*/ 974249 h 974249"/>
              <a:gd name="connsiteX26" fmla="*/ 10963590 w 11540621"/>
              <a:gd name="connsiteY26" fmla="*/ 974249 h 974249"/>
              <a:gd name="connsiteX27" fmla="*/ 10155746 w 11540621"/>
              <a:gd name="connsiteY27" fmla="*/ 974249 h 974249"/>
              <a:gd name="connsiteX28" fmla="*/ 9809528 w 11540621"/>
              <a:gd name="connsiteY28" fmla="*/ 974249 h 974249"/>
              <a:gd name="connsiteX29" fmla="*/ 9232497 w 11540621"/>
              <a:gd name="connsiteY29" fmla="*/ 974249 h 974249"/>
              <a:gd name="connsiteX30" fmla="*/ 8540060 w 11540621"/>
              <a:gd name="connsiteY30" fmla="*/ 974249 h 974249"/>
              <a:gd name="connsiteX31" fmla="*/ 8309247 w 11540621"/>
              <a:gd name="connsiteY31" fmla="*/ 974249 h 974249"/>
              <a:gd name="connsiteX32" fmla="*/ 7847622 w 11540621"/>
              <a:gd name="connsiteY32" fmla="*/ 974249 h 974249"/>
              <a:gd name="connsiteX33" fmla="*/ 7270591 w 11540621"/>
              <a:gd name="connsiteY33" fmla="*/ 974249 h 974249"/>
              <a:gd name="connsiteX34" fmla="*/ 6693560 w 11540621"/>
              <a:gd name="connsiteY34" fmla="*/ 974249 h 974249"/>
              <a:gd name="connsiteX35" fmla="*/ 6231935 w 11540621"/>
              <a:gd name="connsiteY35" fmla="*/ 974249 h 974249"/>
              <a:gd name="connsiteX36" fmla="*/ 5885717 w 11540621"/>
              <a:gd name="connsiteY36" fmla="*/ 974249 h 974249"/>
              <a:gd name="connsiteX37" fmla="*/ 5424092 w 11540621"/>
              <a:gd name="connsiteY37" fmla="*/ 974249 h 974249"/>
              <a:gd name="connsiteX38" fmla="*/ 5193279 w 11540621"/>
              <a:gd name="connsiteY38" fmla="*/ 974249 h 974249"/>
              <a:gd name="connsiteX39" fmla="*/ 4731655 w 11540621"/>
              <a:gd name="connsiteY39" fmla="*/ 974249 h 974249"/>
              <a:gd name="connsiteX40" fmla="*/ 4270030 w 11540621"/>
              <a:gd name="connsiteY40" fmla="*/ 974249 h 974249"/>
              <a:gd name="connsiteX41" fmla="*/ 3577593 w 11540621"/>
              <a:gd name="connsiteY41" fmla="*/ 974249 h 974249"/>
              <a:gd name="connsiteX42" fmla="*/ 3115968 w 11540621"/>
              <a:gd name="connsiteY42" fmla="*/ 974249 h 974249"/>
              <a:gd name="connsiteX43" fmla="*/ 2654343 w 11540621"/>
              <a:gd name="connsiteY43" fmla="*/ 974249 h 974249"/>
              <a:gd name="connsiteX44" fmla="*/ 2308124 w 11540621"/>
              <a:gd name="connsiteY44" fmla="*/ 974249 h 974249"/>
              <a:gd name="connsiteX45" fmla="*/ 1615687 w 11540621"/>
              <a:gd name="connsiteY45" fmla="*/ 974249 h 974249"/>
              <a:gd name="connsiteX46" fmla="*/ 1384875 w 11540621"/>
              <a:gd name="connsiteY46" fmla="*/ 974249 h 974249"/>
              <a:gd name="connsiteX47" fmla="*/ 577031 w 11540621"/>
              <a:gd name="connsiteY47" fmla="*/ 974249 h 974249"/>
              <a:gd name="connsiteX48" fmla="*/ 0 w 11540621"/>
              <a:gd name="connsiteY48" fmla="*/ 974249 h 974249"/>
              <a:gd name="connsiteX49" fmla="*/ 0 w 11540621"/>
              <a:gd name="connsiteY49" fmla="*/ 506609 h 974249"/>
              <a:gd name="connsiteX50" fmla="*/ 0 w 11540621"/>
              <a:gd name="connsiteY50" fmla="*/ 0 h 9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540621" h="974249" fill="none" extrusionOk="0">
                <a:moveTo>
                  <a:pt x="0" y="0"/>
                </a:moveTo>
                <a:cubicBezTo>
                  <a:pt x="201221" y="-40534"/>
                  <a:pt x="294620" y="54066"/>
                  <a:pt x="461625" y="0"/>
                </a:cubicBezTo>
                <a:cubicBezTo>
                  <a:pt x="628631" y="-54066"/>
                  <a:pt x="935885" y="51124"/>
                  <a:pt x="1154062" y="0"/>
                </a:cubicBezTo>
                <a:cubicBezTo>
                  <a:pt x="1372239" y="-51124"/>
                  <a:pt x="1510543" y="31214"/>
                  <a:pt x="1731093" y="0"/>
                </a:cubicBezTo>
                <a:cubicBezTo>
                  <a:pt x="1951643" y="-31214"/>
                  <a:pt x="1914297" y="27094"/>
                  <a:pt x="1961906" y="0"/>
                </a:cubicBezTo>
                <a:cubicBezTo>
                  <a:pt x="2009515" y="-27094"/>
                  <a:pt x="2286738" y="60189"/>
                  <a:pt x="2538937" y="0"/>
                </a:cubicBezTo>
                <a:cubicBezTo>
                  <a:pt x="2791136" y="-60189"/>
                  <a:pt x="2759652" y="4726"/>
                  <a:pt x="2885155" y="0"/>
                </a:cubicBezTo>
                <a:cubicBezTo>
                  <a:pt x="3010658" y="-4726"/>
                  <a:pt x="3149240" y="21559"/>
                  <a:pt x="3231374" y="0"/>
                </a:cubicBezTo>
                <a:cubicBezTo>
                  <a:pt x="3313508" y="-21559"/>
                  <a:pt x="3555170" y="39541"/>
                  <a:pt x="3692999" y="0"/>
                </a:cubicBezTo>
                <a:cubicBezTo>
                  <a:pt x="3830828" y="-39541"/>
                  <a:pt x="4077798" y="30466"/>
                  <a:pt x="4270030" y="0"/>
                </a:cubicBezTo>
                <a:cubicBezTo>
                  <a:pt x="4462262" y="-30466"/>
                  <a:pt x="4539338" y="30241"/>
                  <a:pt x="4731655" y="0"/>
                </a:cubicBezTo>
                <a:cubicBezTo>
                  <a:pt x="4923973" y="-30241"/>
                  <a:pt x="5003165" y="11469"/>
                  <a:pt x="5077873" y="0"/>
                </a:cubicBezTo>
                <a:cubicBezTo>
                  <a:pt x="5152581" y="-11469"/>
                  <a:pt x="5494097" y="18538"/>
                  <a:pt x="5770311" y="0"/>
                </a:cubicBezTo>
                <a:cubicBezTo>
                  <a:pt x="6046525" y="-18538"/>
                  <a:pt x="6086494" y="19945"/>
                  <a:pt x="6231935" y="0"/>
                </a:cubicBezTo>
                <a:cubicBezTo>
                  <a:pt x="6377376" y="-19945"/>
                  <a:pt x="6659841" y="66281"/>
                  <a:pt x="6808966" y="0"/>
                </a:cubicBezTo>
                <a:cubicBezTo>
                  <a:pt x="6958091" y="-66281"/>
                  <a:pt x="7280638" y="16186"/>
                  <a:pt x="7501404" y="0"/>
                </a:cubicBezTo>
                <a:cubicBezTo>
                  <a:pt x="7722170" y="-16186"/>
                  <a:pt x="7721542" y="6867"/>
                  <a:pt x="7847622" y="0"/>
                </a:cubicBezTo>
                <a:cubicBezTo>
                  <a:pt x="7973702" y="-6867"/>
                  <a:pt x="8458334" y="44395"/>
                  <a:pt x="8655466" y="0"/>
                </a:cubicBezTo>
                <a:cubicBezTo>
                  <a:pt x="8852598" y="-44395"/>
                  <a:pt x="9038220" y="9469"/>
                  <a:pt x="9232497" y="0"/>
                </a:cubicBezTo>
                <a:cubicBezTo>
                  <a:pt x="9426774" y="-9469"/>
                  <a:pt x="9644769" y="39355"/>
                  <a:pt x="10040340" y="0"/>
                </a:cubicBezTo>
                <a:cubicBezTo>
                  <a:pt x="10435911" y="-39355"/>
                  <a:pt x="10216936" y="5597"/>
                  <a:pt x="10271153" y="0"/>
                </a:cubicBezTo>
                <a:cubicBezTo>
                  <a:pt x="10325370" y="-5597"/>
                  <a:pt x="10518117" y="6180"/>
                  <a:pt x="10617371" y="0"/>
                </a:cubicBezTo>
                <a:cubicBezTo>
                  <a:pt x="10716625" y="-6180"/>
                  <a:pt x="10869023" y="17014"/>
                  <a:pt x="10963590" y="0"/>
                </a:cubicBezTo>
                <a:cubicBezTo>
                  <a:pt x="11058157" y="-17014"/>
                  <a:pt x="11331271" y="60569"/>
                  <a:pt x="11540621" y="0"/>
                </a:cubicBezTo>
                <a:cubicBezTo>
                  <a:pt x="11591088" y="216329"/>
                  <a:pt x="11535819" y="312255"/>
                  <a:pt x="11540621" y="487125"/>
                </a:cubicBezTo>
                <a:cubicBezTo>
                  <a:pt x="11545423" y="661996"/>
                  <a:pt x="11495300" y="872636"/>
                  <a:pt x="11540621" y="974249"/>
                </a:cubicBezTo>
                <a:cubicBezTo>
                  <a:pt x="11306204" y="1015775"/>
                  <a:pt x="11110938" y="911988"/>
                  <a:pt x="10963590" y="974249"/>
                </a:cubicBezTo>
                <a:cubicBezTo>
                  <a:pt x="10816242" y="1036510"/>
                  <a:pt x="10509236" y="893717"/>
                  <a:pt x="10155746" y="974249"/>
                </a:cubicBezTo>
                <a:cubicBezTo>
                  <a:pt x="9802256" y="1054781"/>
                  <a:pt x="9958723" y="963910"/>
                  <a:pt x="9809528" y="974249"/>
                </a:cubicBezTo>
                <a:cubicBezTo>
                  <a:pt x="9660333" y="984588"/>
                  <a:pt x="9424570" y="952657"/>
                  <a:pt x="9232497" y="974249"/>
                </a:cubicBezTo>
                <a:cubicBezTo>
                  <a:pt x="9040424" y="995841"/>
                  <a:pt x="8879596" y="912992"/>
                  <a:pt x="8540060" y="974249"/>
                </a:cubicBezTo>
                <a:cubicBezTo>
                  <a:pt x="8200524" y="1035506"/>
                  <a:pt x="8378325" y="968332"/>
                  <a:pt x="8309247" y="974249"/>
                </a:cubicBezTo>
                <a:cubicBezTo>
                  <a:pt x="8240169" y="980166"/>
                  <a:pt x="8019337" y="932298"/>
                  <a:pt x="7847622" y="974249"/>
                </a:cubicBezTo>
                <a:cubicBezTo>
                  <a:pt x="7675907" y="1016200"/>
                  <a:pt x="7495208" y="956719"/>
                  <a:pt x="7270591" y="974249"/>
                </a:cubicBezTo>
                <a:cubicBezTo>
                  <a:pt x="7045974" y="991779"/>
                  <a:pt x="6937104" y="949477"/>
                  <a:pt x="6693560" y="974249"/>
                </a:cubicBezTo>
                <a:cubicBezTo>
                  <a:pt x="6450016" y="999021"/>
                  <a:pt x="6355788" y="953403"/>
                  <a:pt x="6231935" y="974249"/>
                </a:cubicBezTo>
                <a:cubicBezTo>
                  <a:pt x="6108083" y="995095"/>
                  <a:pt x="6035288" y="956587"/>
                  <a:pt x="5885717" y="974249"/>
                </a:cubicBezTo>
                <a:cubicBezTo>
                  <a:pt x="5736146" y="991911"/>
                  <a:pt x="5649851" y="919841"/>
                  <a:pt x="5424092" y="974249"/>
                </a:cubicBezTo>
                <a:cubicBezTo>
                  <a:pt x="5198334" y="1028657"/>
                  <a:pt x="5285837" y="958592"/>
                  <a:pt x="5193279" y="974249"/>
                </a:cubicBezTo>
                <a:cubicBezTo>
                  <a:pt x="5100721" y="989906"/>
                  <a:pt x="4872915" y="932350"/>
                  <a:pt x="4731655" y="974249"/>
                </a:cubicBezTo>
                <a:cubicBezTo>
                  <a:pt x="4590395" y="1016148"/>
                  <a:pt x="4493449" y="943241"/>
                  <a:pt x="4270030" y="974249"/>
                </a:cubicBezTo>
                <a:cubicBezTo>
                  <a:pt x="4046612" y="1005257"/>
                  <a:pt x="3824795" y="899982"/>
                  <a:pt x="3577593" y="974249"/>
                </a:cubicBezTo>
                <a:cubicBezTo>
                  <a:pt x="3330391" y="1048516"/>
                  <a:pt x="3300117" y="927551"/>
                  <a:pt x="3115968" y="974249"/>
                </a:cubicBezTo>
                <a:cubicBezTo>
                  <a:pt x="2931820" y="1020947"/>
                  <a:pt x="2836186" y="925323"/>
                  <a:pt x="2654343" y="974249"/>
                </a:cubicBezTo>
                <a:cubicBezTo>
                  <a:pt x="2472501" y="1023175"/>
                  <a:pt x="2432550" y="969307"/>
                  <a:pt x="2308124" y="974249"/>
                </a:cubicBezTo>
                <a:cubicBezTo>
                  <a:pt x="2183698" y="979191"/>
                  <a:pt x="1876484" y="939455"/>
                  <a:pt x="1615687" y="974249"/>
                </a:cubicBezTo>
                <a:cubicBezTo>
                  <a:pt x="1354890" y="1009043"/>
                  <a:pt x="1480362" y="950941"/>
                  <a:pt x="1384875" y="974249"/>
                </a:cubicBezTo>
                <a:cubicBezTo>
                  <a:pt x="1289388" y="997557"/>
                  <a:pt x="883353" y="879363"/>
                  <a:pt x="577031" y="974249"/>
                </a:cubicBezTo>
                <a:cubicBezTo>
                  <a:pt x="270709" y="1069135"/>
                  <a:pt x="173792" y="959753"/>
                  <a:pt x="0" y="974249"/>
                </a:cubicBezTo>
                <a:cubicBezTo>
                  <a:pt x="-54817" y="769449"/>
                  <a:pt x="5636" y="704242"/>
                  <a:pt x="0" y="506609"/>
                </a:cubicBezTo>
                <a:cubicBezTo>
                  <a:pt x="-5636" y="308976"/>
                  <a:pt x="8058" y="112191"/>
                  <a:pt x="0" y="0"/>
                </a:cubicBezTo>
                <a:close/>
              </a:path>
              <a:path w="11540621" h="974249" stroke="0" extrusionOk="0">
                <a:moveTo>
                  <a:pt x="0" y="0"/>
                </a:moveTo>
                <a:cubicBezTo>
                  <a:pt x="330521" y="-69747"/>
                  <a:pt x="457533" y="75385"/>
                  <a:pt x="692437" y="0"/>
                </a:cubicBezTo>
                <a:cubicBezTo>
                  <a:pt x="927341" y="-75385"/>
                  <a:pt x="1238369" y="58829"/>
                  <a:pt x="1384875" y="0"/>
                </a:cubicBezTo>
                <a:cubicBezTo>
                  <a:pt x="1531381" y="-58829"/>
                  <a:pt x="1628979" y="40786"/>
                  <a:pt x="1731093" y="0"/>
                </a:cubicBezTo>
                <a:cubicBezTo>
                  <a:pt x="1833207" y="-40786"/>
                  <a:pt x="2162796" y="38425"/>
                  <a:pt x="2308124" y="0"/>
                </a:cubicBezTo>
                <a:cubicBezTo>
                  <a:pt x="2453452" y="-38425"/>
                  <a:pt x="2581632" y="9369"/>
                  <a:pt x="2769749" y="0"/>
                </a:cubicBezTo>
                <a:cubicBezTo>
                  <a:pt x="2957866" y="-9369"/>
                  <a:pt x="3132652" y="9361"/>
                  <a:pt x="3462186" y="0"/>
                </a:cubicBezTo>
                <a:cubicBezTo>
                  <a:pt x="3791720" y="-9361"/>
                  <a:pt x="3755810" y="8982"/>
                  <a:pt x="3923811" y="0"/>
                </a:cubicBezTo>
                <a:cubicBezTo>
                  <a:pt x="4091813" y="-8982"/>
                  <a:pt x="4197530" y="38889"/>
                  <a:pt x="4385436" y="0"/>
                </a:cubicBezTo>
                <a:cubicBezTo>
                  <a:pt x="4573343" y="-38889"/>
                  <a:pt x="5007105" y="25809"/>
                  <a:pt x="5193279" y="0"/>
                </a:cubicBezTo>
                <a:cubicBezTo>
                  <a:pt x="5379453" y="-25809"/>
                  <a:pt x="5329892" y="22734"/>
                  <a:pt x="5424092" y="0"/>
                </a:cubicBezTo>
                <a:cubicBezTo>
                  <a:pt x="5518292" y="-22734"/>
                  <a:pt x="5777628" y="59520"/>
                  <a:pt x="6001123" y="0"/>
                </a:cubicBezTo>
                <a:cubicBezTo>
                  <a:pt x="6224618" y="-59520"/>
                  <a:pt x="6350600" y="47586"/>
                  <a:pt x="6462748" y="0"/>
                </a:cubicBezTo>
                <a:cubicBezTo>
                  <a:pt x="6574897" y="-47586"/>
                  <a:pt x="6820424" y="7902"/>
                  <a:pt x="6924373" y="0"/>
                </a:cubicBezTo>
                <a:cubicBezTo>
                  <a:pt x="7028322" y="-7902"/>
                  <a:pt x="7327721" y="5889"/>
                  <a:pt x="7616810" y="0"/>
                </a:cubicBezTo>
                <a:cubicBezTo>
                  <a:pt x="7905899" y="-5889"/>
                  <a:pt x="7847842" y="36040"/>
                  <a:pt x="7963028" y="0"/>
                </a:cubicBezTo>
                <a:cubicBezTo>
                  <a:pt x="8078214" y="-36040"/>
                  <a:pt x="8379447" y="29897"/>
                  <a:pt x="8540060" y="0"/>
                </a:cubicBezTo>
                <a:cubicBezTo>
                  <a:pt x="8700673" y="-29897"/>
                  <a:pt x="8993030" y="48877"/>
                  <a:pt x="9117091" y="0"/>
                </a:cubicBezTo>
                <a:cubicBezTo>
                  <a:pt x="9241152" y="-48877"/>
                  <a:pt x="9594006" y="31703"/>
                  <a:pt x="9809528" y="0"/>
                </a:cubicBezTo>
                <a:cubicBezTo>
                  <a:pt x="10025050" y="-31703"/>
                  <a:pt x="10049198" y="36960"/>
                  <a:pt x="10271153" y="0"/>
                </a:cubicBezTo>
                <a:cubicBezTo>
                  <a:pt x="10493109" y="-36960"/>
                  <a:pt x="11107888" y="110971"/>
                  <a:pt x="11540621" y="0"/>
                </a:cubicBezTo>
                <a:cubicBezTo>
                  <a:pt x="11593751" y="190375"/>
                  <a:pt x="11514281" y="321887"/>
                  <a:pt x="11540621" y="487125"/>
                </a:cubicBezTo>
                <a:cubicBezTo>
                  <a:pt x="11566961" y="652364"/>
                  <a:pt x="11519363" y="800320"/>
                  <a:pt x="11540621" y="974249"/>
                </a:cubicBezTo>
                <a:cubicBezTo>
                  <a:pt x="11478486" y="990748"/>
                  <a:pt x="11395324" y="964924"/>
                  <a:pt x="11309809" y="974249"/>
                </a:cubicBezTo>
                <a:cubicBezTo>
                  <a:pt x="11224294" y="983574"/>
                  <a:pt x="10872884" y="929514"/>
                  <a:pt x="10617371" y="974249"/>
                </a:cubicBezTo>
                <a:cubicBezTo>
                  <a:pt x="10361858" y="1018984"/>
                  <a:pt x="10242685" y="934677"/>
                  <a:pt x="10040340" y="974249"/>
                </a:cubicBezTo>
                <a:cubicBezTo>
                  <a:pt x="9837995" y="1013821"/>
                  <a:pt x="9667296" y="923533"/>
                  <a:pt x="9347903" y="974249"/>
                </a:cubicBezTo>
                <a:cubicBezTo>
                  <a:pt x="9028510" y="1024965"/>
                  <a:pt x="8884475" y="935925"/>
                  <a:pt x="8540060" y="974249"/>
                </a:cubicBezTo>
                <a:cubicBezTo>
                  <a:pt x="8195645" y="1012573"/>
                  <a:pt x="8390545" y="966814"/>
                  <a:pt x="8309247" y="974249"/>
                </a:cubicBezTo>
                <a:cubicBezTo>
                  <a:pt x="8227949" y="981684"/>
                  <a:pt x="7950782" y="922754"/>
                  <a:pt x="7732216" y="974249"/>
                </a:cubicBezTo>
                <a:cubicBezTo>
                  <a:pt x="7513650" y="1025744"/>
                  <a:pt x="7556337" y="953469"/>
                  <a:pt x="7501404" y="974249"/>
                </a:cubicBezTo>
                <a:cubicBezTo>
                  <a:pt x="7446471" y="995029"/>
                  <a:pt x="7382068" y="951447"/>
                  <a:pt x="7270591" y="974249"/>
                </a:cubicBezTo>
                <a:cubicBezTo>
                  <a:pt x="7159114" y="997051"/>
                  <a:pt x="7004086" y="922500"/>
                  <a:pt x="6808966" y="974249"/>
                </a:cubicBezTo>
                <a:cubicBezTo>
                  <a:pt x="6613846" y="1025998"/>
                  <a:pt x="6552705" y="973837"/>
                  <a:pt x="6462748" y="974249"/>
                </a:cubicBezTo>
                <a:cubicBezTo>
                  <a:pt x="6372791" y="974661"/>
                  <a:pt x="6193597" y="959523"/>
                  <a:pt x="6116529" y="974249"/>
                </a:cubicBezTo>
                <a:cubicBezTo>
                  <a:pt x="6039461" y="988975"/>
                  <a:pt x="5703290" y="927973"/>
                  <a:pt x="5308686" y="974249"/>
                </a:cubicBezTo>
                <a:cubicBezTo>
                  <a:pt x="4914082" y="1020525"/>
                  <a:pt x="5058264" y="971361"/>
                  <a:pt x="4962467" y="974249"/>
                </a:cubicBezTo>
                <a:cubicBezTo>
                  <a:pt x="4866670" y="977137"/>
                  <a:pt x="4751341" y="948654"/>
                  <a:pt x="4616248" y="974249"/>
                </a:cubicBezTo>
                <a:cubicBezTo>
                  <a:pt x="4481155" y="999844"/>
                  <a:pt x="4185377" y="924660"/>
                  <a:pt x="3923811" y="974249"/>
                </a:cubicBezTo>
                <a:cubicBezTo>
                  <a:pt x="3662245" y="1023838"/>
                  <a:pt x="3332954" y="939125"/>
                  <a:pt x="3115968" y="974249"/>
                </a:cubicBezTo>
                <a:cubicBezTo>
                  <a:pt x="2898982" y="1009373"/>
                  <a:pt x="2817761" y="931790"/>
                  <a:pt x="2654343" y="974249"/>
                </a:cubicBezTo>
                <a:cubicBezTo>
                  <a:pt x="2490926" y="1016708"/>
                  <a:pt x="2020284" y="919795"/>
                  <a:pt x="1846499" y="974249"/>
                </a:cubicBezTo>
                <a:cubicBezTo>
                  <a:pt x="1672714" y="1028703"/>
                  <a:pt x="1405811" y="911483"/>
                  <a:pt x="1154062" y="974249"/>
                </a:cubicBezTo>
                <a:cubicBezTo>
                  <a:pt x="902313" y="1037015"/>
                  <a:pt x="289367" y="934578"/>
                  <a:pt x="0" y="974249"/>
                </a:cubicBezTo>
                <a:cubicBezTo>
                  <a:pt x="-6996" y="834411"/>
                  <a:pt x="24057" y="676127"/>
                  <a:pt x="0" y="506609"/>
                </a:cubicBezTo>
                <a:cubicBezTo>
                  <a:pt x="-24057" y="337091"/>
                  <a:pt x="30021" y="119727"/>
                  <a:pt x="0" y="0"/>
                </a:cubicBezTo>
                <a:close/>
              </a:path>
            </a:pathLst>
          </a:custGeom>
          <a:solidFill>
            <a:srgbClr val="442563"/>
          </a:solidFill>
          <a:ln>
            <a:solidFill>
              <a:srgbClr val="FFCD00"/>
            </a:solidFill>
            <a:extLst>
              <a:ext uri="{C807C97D-BFC1-408E-A445-0C87EB9F89A2}">
                <ask:lineSketchStyleProps xmlns:ask="http://schemas.microsoft.com/office/drawing/2018/sketchyshapes" sd="4124274269">
                  <ask:type>
                    <ask:lineSketchScribble/>
                  </ask:type>
                </ask:lineSketchStyleProps>
              </a:ext>
            </a:extLst>
          </a:ln>
        </p:spPr>
        <p:txBody>
          <a:bodyPr>
            <a:normAutofit/>
          </a:bodyPr>
          <a:lstStyle/>
          <a:p>
            <a:pPr algn="l"/>
            <a:r>
              <a:rPr lang="en-GB" dirty="0">
                <a:solidFill>
                  <a:schemeClr val="tx1"/>
                </a:solidFill>
                <a:latin typeface="Montserrat" panose="00000800000000000000" pitchFamily="50" charset="0"/>
              </a:rPr>
              <a:t>ROUND 2: get to know us               </a:t>
            </a:r>
            <a:r>
              <a:rPr lang="en-GB" dirty="0">
                <a:solidFill>
                  <a:srgbClr val="FFCD00"/>
                </a:solidFill>
                <a:latin typeface="Montserrat" panose="00000800000000000000" pitchFamily="50" charset="0"/>
              </a:rPr>
              <a:t>total:    /7</a:t>
            </a:r>
            <a:endParaRPr lang="en-GB" dirty="0">
              <a:solidFill>
                <a:srgbClr val="B788BC"/>
              </a:solidFill>
              <a:latin typeface="Montserrat" panose="00000800000000000000" pitchFamily="50" charset="0"/>
            </a:endParaRPr>
          </a:p>
        </p:txBody>
      </p:sp>
      <p:graphicFrame>
        <p:nvGraphicFramePr>
          <p:cNvPr id="3" name="Table 3">
            <a:extLst>
              <a:ext uri="{FF2B5EF4-FFF2-40B4-BE49-F238E27FC236}">
                <a16:creationId xmlns:a16="http://schemas.microsoft.com/office/drawing/2014/main" id="{81517708-EE5D-4729-8404-46537F00A0CA}"/>
              </a:ext>
            </a:extLst>
          </p:cNvPr>
          <p:cNvGraphicFramePr>
            <a:graphicFrameLocks noGrp="1"/>
          </p:cNvGraphicFramePr>
          <p:nvPr>
            <p:extLst>
              <p:ext uri="{D42A27DB-BD31-4B8C-83A1-F6EECF244321}">
                <p14:modId xmlns:p14="http://schemas.microsoft.com/office/powerpoint/2010/main" val="2739103198"/>
              </p:ext>
            </p:extLst>
          </p:nvPr>
        </p:nvGraphicFramePr>
        <p:xfrm>
          <a:off x="361500" y="1270382"/>
          <a:ext cx="5833002" cy="5482067"/>
        </p:xfrm>
        <a:graphic>
          <a:graphicData uri="http://schemas.openxmlformats.org/drawingml/2006/table">
            <a:tbl>
              <a:tblPr firstRow="1" bandRow="1">
                <a:tableStyleId>{5C22544A-7EE6-4342-B048-85BDC9FD1C3A}</a:tableStyleId>
              </a:tblPr>
              <a:tblGrid>
                <a:gridCol w="3800843">
                  <a:extLst>
                    <a:ext uri="{9D8B030D-6E8A-4147-A177-3AD203B41FA5}">
                      <a16:colId xmlns:a16="http://schemas.microsoft.com/office/drawing/2014/main" val="2891612914"/>
                    </a:ext>
                  </a:extLst>
                </a:gridCol>
                <a:gridCol w="2032159">
                  <a:extLst>
                    <a:ext uri="{9D8B030D-6E8A-4147-A177-3AD203B41FA5}">
                      <a16:colId xmlns:a16="http://schemas.microsoft.com/office/drawing/2014/main" val="3392573532"/>
                    </a:ext>
                  </a:extLst>
                </a:gridCol>
              </a:tblGrid>
              <a:tr h="1810969">
                <a:tc>
                  <a:txBody>
                    <a:bodyPr/>
                    <a:lstStyle/>
                    <a:p>
                      <a:pPr marL="342900" indent="-342900" algn="l">
                        <a:buAutoNum type="arabicPeriod"/>
                      </a:pPr>
                      <a:r>
                        <a:rPr lang="en-GB" sz="1600" dirty="0">
                          <a:solidFill>
                            <a:srgbClr val="442563"/>
                          </a:solidFill>
                          <a:latin typeface="Montserrat" panose="00000800000000000000" pitchFamily="50" charset="0"/>
                        </a:rPr>
                        <a:t>In Womankind’s 30 year history, how many partners have we been privileged to work with?</a:t>
                      </a:r>
                    </a:p>
                    <a:p>
                      <a:pPr marL="342900" indent="-342900" algn="l">
                        <a:buAutoNum type="arabicPeriod"/>
                      </a:pPr>
                      <a:endParaRPr lang="en-GB" sz="1600" dirty="0">
                        <a:solidFill>
                          <a:srgbClr val="442563"/>
                        </a:solidFill>
                        <a:latin typeface="Montserrat" panose="00000800000000000000" pitchFamily="50" charset="0"/>
                      </a:endParaRPr>
                    </a:p>
                    <a:p>
                      <a:pPr marL="0" indent="0" algn="l">
                        <a:buNone/>
                      </a:pPr>
                      <a:r>
                        <a:rPr lang="en-GB" sz="1200" dirty="0">
                          <a:solidFill>
                            <a:srgbClr val="FFCD00"/>
                          </a:solidFill>
                          <a:latin typeface="Montserrat" panose="00000800000000000000" pitchFamily="50" charset="0"/>
                        </a:rPr>
                        <a:t>Note: Today, we work with partners across 5 countries: Nepal, Zimbabwe, Ethiopia, Kenya and Uganda. Read more </a:t>
                      </a:r>
                      <a:r>
                        <a:rPr lang="en-GB" sz="1200" dirty="0">
                          <a:solidFill>
                            <a:srgbClr val="FFCD00"/>
                          </a:solidFill>
                          <a:latin typeface="Montserrat" panose="00000800000000000000" pitchFamily="50" charset="0"/>
                          <a:hlinkClick r:id="rId3"/>
                        </a:rPr>
                        <a:t>here.</a:t>
                      </a:r>
                      <a:endParaRPr lang="en-GB" sz="1200"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342900" indent="-342900">
                        <a:buAutoNum type="arabicPeriod"/>
                      </a:pPr>
                      <a:r>
                        <a:rPr lang="en-GB" sz="1600" dirty="0">
                          <a:solidFill>
                            <a:srgbClr val="442563"/>
                          </a:solidFill>
                          <a:latin typeface="Montserrat" panose="00000800000000000000" pitchFamily="50" charset="0"/>
                        </a:rPr>
                        <a:t>Answer</a:t>
                      </a:r>
                    </a:p>
                    <a:p>
                      <a:pPr marL="342900" indent="-342900">
                        <a:buAutoNum type="alphaLcParenR"/>
                      </a:pPr>
                      <a:r>
                        <a:rPr lang="en-GB" sz="1400" dirty="0">
                          <a:solidFill>
                            <a:srgbClr val="764A97"/>
                          </a:solidFill>
                          <a:latin typeface="Montserrat" panose="00000800000000000000" pitchFamily="50" charset="0"/>
                        </a:rPr>
                        <a:t>79</a:t>
                      </a:r>
                    </a:p>
                    <a:p>
                      <a:pPr marL="342900" indent="-342900">
                        <a:buAutoNum type="alphaLcParenR"/>
                      </a:pPr>
                      <a:r>
                        <a:rPr lang="en-GB" sz="1400" dirty="0">
                          <a:solidFill>
                            <a:srgbClr val="764A97"/>
                          </a:solidFill>
                          <a:latin typeface="Montserrat" panose="00000800000000000000" pitchFamily="50" charset="0"/>
                        </a:rPr>
                        <a:t>282</a:t>
                      </a:r>
                    </a:p>
                    <a:p>
                      <a:pPr marL="342900" indent="-342900">
                        <a:buAutoNum type="alphaLcParenR"/>
                      </a:pPr>
                      <a:r>
                        <a:rPr lang="en-GB" sz="1400" dirty="0">
                          <a:solidFill>
                            <a:srgbClr val="764A97"/>
                          </a:solidFill>
                          <a:latin typeface="Montserrat" panose="00000800000000000000" pitchFamily="50" charset="0"/>
                        </a:rPr>
                        <a:t>155</a:t>
                      </a:r>
                      <a:endParaRPr lang="en-GB" dirty="0">
                        <a:solidFill>
                          <a:srgbClr val="764A97"/>
                        </a:solidFill>
                      </a:endParaRPr>
                    </a:p>
                    <a:p>
                      <a:pPr marL="0" indent="0">
                        <a:buNone/>
                      </a:pPr>
                      <a:endParaRPr lang="en-GB" dirty="0">
                        <a:solidFill>
                          <a:srgbClr val="764A97"/>
                        </a:solidFill>
                      </a:endParaRPr>
                    </a:p>
                    <a:p>
                      <a:pPr marL="0" indent="0">
                        <a:buNone/>
                      </a:pPr>
                      <a:endParaRPr lang="en-GB" dirty="0">
                        <a:solidFill>
                          <a:srgbClr val="764A97"/>
                        </a:solidFill>
                      </a:endParaRPr>
                    </a:p>
                    <a:p>
                      <a:pPr marL="0" indent="0">
                        <a:buNone/>
                      </a:pPr>
                      <a:r>
                        <a:rPr lang="en-GB" dirty="0">
                          <a:solidFill>
                            <a:srgbClr val="764A97"/>
                          </a:solidFill>
                        </a:rPr>
                        <a:t> </a:t>
                      </a:r>
                      <a:r>
                        <a:rPr lang="en-GB" dirty="0">
                          <a:solidFill>
                            <a:srgbClr val="FFCD00"/>
                          </a:solidFill>
                          <a:latin typeface="Montserrat" panose="00000800000000000000" pitchFamily="50" charset="0"/>
                        </a:rPr>
                        <a:t>__/1         </a:t>
                      </a:r>
                      <a:r>
                        <a:rPr lang="en-GB" dirty="0">
                          <a:solidFill>
                            <a:srgbClr val="FFCD00"/>
                          </a:solidFill>
                          <a:latin typeface="Montserrat" panose="00000800000000000000" pitchFamily="50" charset="0"/>
                          <a:hlinkClick r:id="rId4"/>
                        </a:rPr>
                        <a:t>Video</a:t>
                      </a:r>
                      <a:endParaRPr lang="en-GB"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4278499245"/>
                  </a:ext>
                </a:extLst>
              </a:tr>
              <a:tr h="1554698">
                <a:tc>
                  <a:txBody>
                    <a:bodyPr/>
                    <a:lstStyle/>
                    <a:p>
                      <a:pPr marL="0" indent="0">
                        <a:buFont typeface="+mj-lt"/>
                        <a:buNone/>
                      </a:pPr>
                      <a:r>
                        <a:rPr lang="en-GB" sz="1600" b="1" dirty="0">
                          <a:solidFill>
                            <a:srgbClr val="442563"/>
                          </a:solidFill>
                          <a:latin typeface="Montserrat" panose="00000800000000000000" pitchFamily="50" charset="0"/>
                        </a:rPr>
                        <a:t>2. </a:t>
                      </a:r>
                      <a:r>
                        <a:rPr lang="en-GB" sz="1400" b="1" dirty="0">
                          <a:solidFill>
                            <a:srgbClr val="442563"/>
                          </a:solidFill>
                          <a:latin typeface="Montserrat" panose="00000800000000000000" pitchFamily="50" charset="0"/>
                        </a:rPr>
                        <a:t>In Uganda, our partners NAPE and NAWAD* are working to support women who are at risk of eviction from their land and homes by unjust compulsory land acquisition laws. </a:t>
                      </a:r>
                      <a:r>
                        <a:rPr lang="en-GB" sz="1400" b="1" i="1" dirty="0">
                          <a:solidFill>
                            <a:srgbClr val="442563"/>
                          </a:solidFill>
                          <a:latin typeface="Montserrat" panose="00000800000000000000" pitchFamily="50" charset="0"/>
                        </a:rPr>
                        <a:t>How many women are at risk of eviction over the next six years?</a:t>
                      </a:r>
                      <a:endParaRPr lang="en-US" sz="1600" b="1" i="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2. </a:t>
                      </a:r>
                      <a:r>
                        <a:rPr lang="en-GB" sz="1600" b="1" dirty="0">
                          <a:solidFill>
                            <a:srgbClr val="442563"/>
                          </a:solidFill>
                          <a:latin typeface="Montserrat" panose="00000800000000000000" pitchFamily="50" charset="0"/>
                        </a:rPr>
                        <a:t>Answer</a:t>
                      </a:r>
                    </a:p>
                    <a:p>
                      <a:pPr marL="342900" indent="-342900">
                        <a:buAutoNum type="alphaLcParenR"/>
                      </a:pPr>
                      <a:r>
                        <a:rPr lang="en-GB" sz="1400" dirty="0">
                          <a:solidFill>
                            <a:srgbClr val="764A97"/>
                          </a:solidFill>
                          <a:latin typeface="Montserrat" panose="00000800000000000000" pitchFamily="50" charset="0"/>
                        </a:rPr>
                        <a:t>100,000</a:t>
                      </a:r>
                    </a:p>
                    <a:p>
                      <a:pPr marL="342900" indent="-342900">
                        <a:buAutoNum type="alphaLcParenR"/>
                      </a:pPr>
                      <a:r>
                        <a:rPr lang="en-GB" sz="1400" dirty="0">
                          <a:solidFill>
                            <a:srgbClr val="764A97"/>
                          </a:solidFill>
                          <a:latin typeface="Montserrat" panose="00000800000000000000" pitchFamily="50" charset="0"/>
                        </a:rPr>
                        <a:t>1000</a:t>
                      </a:r>
                    </a:p>
                    <a:p>
                      <a:pPr marL="342900" indent="-342900">
                        <a:buAutoNum type="alphaLcParenR"/>
                      </a:pPr>
                      <a:r>
                        <a:rPr lang="en-GB" sz="1400" dirty="0">
                          <a:solidFill>
                            <a:srgbClr val="764A97"/>
                          </a:solidFill>
                          <a:latin typeface="Montserrat" panose="00000800000000000000" pitchFamily="50" charset="0"/>
                        </a:rPr>
                        <a:t>1 million</a:t>
                      </a:r>
                      <a:endParaRPr lang="en-GB" dirty="0"/>
                    </a:p>
                    <a:p>
                      <a:endParaRPr lang="en-GB" dirty="0"/>
                    </a:p>
                    <a:p>
                      <a:r>
                        <a:rPr lang="en-GB" dirty="0">
                          <a:solidFill>
                            <a:srgbClr val="FFCD00"/>
                          </a:solidFill>
                          <a:latin typeface="Montserrat" panose="00000800000000000000" pitchFamily="50" charset="0"/>
                        </a:rPr>
                        <a:t>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475975340"/>
                  </a:ext>
                </a:extLst>
              </a:tr>
              <a:tr h="2007347">
                <a:tc>
                  <a:txBody>
                    <a:bodyPr/>
                    <a:lstStyle/>
                    <a:p>
                      <a:pPr marR="0" indent="0" algn="l" rtl="0">
                        <a:lnSpc>
                          <a:spcPct val="119000"/>
                        </a:lnSpc>
                        <a:spcBef>
                          <a:spcPts val="0"/>
                        </a:spcBef>
                        <a:spcAft>
                          <a:spcPts val="0"/>
                        </a:spcAft>
                      </a:pPr>
                      <a:r>
                        <a:rPr lang="en-US" sz="1600" kern="1400" dirty="0">
                          <a:ln>
                            <a:noFill/>
                          </a:ln>
                          <a:solidFill>
                            <a:srgbClr val="442563"/>
                          </a:solidFill>
                          <a:effectLst/>
                          <a:latin typeface="Montserrat" panose="00000800000000000000" pitchFamily="50" charset="0"/>
                        </a:rPr>
                        <a:t>3. </a:t>
                      </a:r>
                      <a:r>
                        <a:rPr lang="en-US" sz="1400" kern="1400" dirty="0">
                          <a:ln>
                            <a:noFill/>
                          </a:ln>
                          <a:solidFill>
                            <a:srgbClr val="442563"/>
                          </a:solidFill>
                          <a:effectLst/>
                          <a:latin typeface="Montserrat" panose="00000800000000000000" pitchFamily="50" charset="0"/>
                        </a:rPr>
                        <a:t>The feminist movement in Kenya has a long history and many achievements. </a:t>
                      </a:r>
                      <a:r>
                        <a:rPr lang="en-US" sz="1400" i="1" kern="1400" dirty="0">
                          <a:ln>
                            <a:noFill/>
                          </a:ln>
                          <a:solidFill>
                            <a:srgbClr val="442563"/>
                          </a:solidFill>
                          <a:effectLst/>
                          <a:latin typeface="Montserrat" panose="00000800000000000000" pitchFamily="50" charset="0"/>
                        </a:rPr>
                        <a:t>What year did the Kenya Constitution set out a legal framework for gender equality and women’s empowerment?</a:t>
                      </a:r>
                      <a:endParaRPr lang="en-GB" i="1" dirty="0"/>
                    </a:p>
                  </a:txBody>
                  <a:tcPr marL="36576" marR="36576" marT="36576" marB="365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sz="1600" b="1" dirty="0">
                          <a:solidFill>
                            <a:srgbClr val="442563"/>
                          </a:solidFill>
                          <a:latin typeface="Montserrat" panose="00000800000000000000" pitchFamily="50" charset="0"/>
                        </a:rPr>
                        <a:t>3. Answer</a:t>
                      </a:r>
                    </a:p>
                    <a:p>
                      <a:pPr marL="342900" indent="-342900">
                        <a:buFont typeface="+mj-lt"/>
                        <a:buAutoNum type="alphaLcParenR"/>
                      </a:pPr>
                      <a:r>
                        <a:rPr lang="en-GB" sz="1400" b="1" dirty="0">
                          <a:solidFill>
                            <a:srgbClr val="764A97"/>
                          </a:solidFill>
                          <a:latin typeface="Montserrat" panose="00000800000000000000" pitchFamily="50" charset="0"/>
                        </a:rPr>
                        <a:t>2010</a:t>
                      </a:r>
                    </a:p>
                    <a:p>
                      <a:pPr marL="342900" indent="-342900">
                        <a:buFont typeface="+mj-lt"/>
                        <a:buAutoNum type="alphaLcParenR"/>
                      </a:pPr>
                      <a:r>
                        <a:rPr lang="en-GB" sz="1400" b="1" dirty="0">
                          <a:solidFill>
                            <a:srgbClr val="764A97"/>
                          </a:solidFill>
                          <a:latin typeface="Montserrat" panose="00000800000000000000" pitchFamily="50" charset="0"/>
                        </a:rPr>
                        <a:t>2017</a:t>
                      </a:r>
                    </a:p>
                    <a:p>
                      <a:pPr marL="342900" indent="-342900">
                        <a:buFont typeface="+mj-lt"/>
                        <a:buAutoNum type="alphaLcParenR"/>
                      </a:pPr>
                      <a:r>
                        <a:rPr lang="en-GB" sz="1400" b="1" dirty="0">
                          <a:solidFill>
                            <a:srgbClr val="764A97"/>
                          </a:solidFill>
                          <a:latin typeface="Montserrat" panose="00000800000000000000" pitchFamily="50" charset="0"/>
                        </a:rPr>
                        <a:t>1981</a:t>
                      </a:r>
                    </a:p>
                    <a:p>
                      <a:pPr marL="0" indent="0">
                        <a:buFont typeface="+mj-lt"/>
                        <a:buNone/>
                      </a:pPr>
                      <a:endParaRPr lang="en-GB" sz="1400" b="1" dirty="0">
                        <a:solidFill>
                          <a:srgbClr val="764A97"/>
                        </a:solidFill>
                        <a:latin typeface="Montserrat" panose="00000800000000000000" pitchFamily="50" charset="0"/>
                      </a:endParaRPr>
                    </a:p>
                    <a:p>
                      <a:pPr marL="0" indent="0">
                        <a:buFont typeface="+mj-lt"/>
                        <a:buNone/>
                      </a:pPr>
                      <a:endParaRPr lang="en-GB" sz="1400" b="1" dirty="0">
                        <a:solidFill>
                          <a:srgbClr val="764A97"/>
                        </a:solidFill>
                        <a:latin typeface="Montserrat" panose="00000800000000000000" pitchFamily="50" charset="0"/>
                      </a:endParaRPr>
                    </a:p>
                    <a:p>
                      <a:pPr marL="342900" indent="-342900">
                        <a:buFont typeface="+mj-lt"/>
                        <a:buAutoNum type="alphaLcParenR"/>
                      </a:pPr>
                      <a:endParaRPr lang="en-GB" sz="14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932601482"/>
                  </a:ext>
                </a:extLst>
              </a:tr>
            </a:tbl>
          </a:graphicData>
        </a:graphic>
      </p:graphicFrame>
      <p:graphicFrame>
        <p:nvGraphicFramePr>
          <p:cNvPr id="4" name="Table 5">
            <a:extLst>
              <a:ext uri="{FF2B5EF4-FFF2-40B4-BE49-F238E27FC236}">
                <a16:creationId xmlns:a16="http://schemas.microsoft.com/office/drawing/2014/main" id="{DE476F05-70F8-4DDE-8188-8867077CDAAB}"/>
              </a:ext>
            </a:extLst>
          </p:cNvPr>
          <p:cNvGraphicFramePr>
            <a:graphicFrameLocks noGrp="1"/>
          </p:cNvGraphicFramePr>
          <p:nvPr>
            <p:extLst>
              <p:ext uri="{D42A27DB-BD31-4B8C-83A1-F6EECF244321}">
                <p14:modId xmlns:p14="http://schemas.microsoft.com/office/powerpoint/2010/main" val="1226719958"/>
              </p:ext>
            </p:extLst>
          </p:nvPr>
        </p:nvGraphicFramePr>
        <p:xfrm>
          <a:off x="6394580" y="1270383"/>
          <a:ext cx="5418666" cy="5482066"/>
        </p:xfrm>
        <a:graphic>
          <a:graphicData uri="http://schemas.openxmlformats.org/drawingml/2006/table">
            <a:tbl>
              <a:tblPr firstRow="1" bandRow="1">
                <a:tableStyleId>{5C22544A-7EE6-4342-B048-85BDC9FD1C3A}</a:tableStyleId>
              </a:tblPr>
              <a:tblGrid>
                <a:gridCol w="3402563">
                  <a:extLst>
                    <a:ext uri="{9D8B030D-6E8A-4147-A177-3AD203B41FA5}">
                      <a16:colId xmlns:a16="http://schemas.microsoft.com/office/drawing/2014/main" val="3121535821"/>
                    </a:ext>
                  </a:extLst>
                </a:gridCol>
                <a:gridCol w="2016103">
                  <a:extLst>
                    <a:ext uri="{9D8B030D-6E8A-4147-A177-3AD203B41FA5}">
                      <a16:colId xmlns:a16="http://schemas.microsoft.com/office/drawing/2014/main" val="1246612885"/>
                    </a:ext>
                  </a:extLst>
                </a:gridCol>
              </a:tblGrid>
              <a:tr h="1694718">
                <a:tc>
                  <a:txBody>
                    <a:bodyPr/>
                    <a:lstStyle/>
                    <a:p>
                      <a:r>
                        <a:rPr lang="en-GB" sz="1600" dirty="0">
                          <a:solidFill>
                            <a:srgbClr val="442563"/>
                          </a:solidFill>
                          <a:latin typeface="Montserrat" panose="00000800000000000000" pitchFamily="50" charset="0"/>
                        </a:rPr>
                        <a:t>4. Approximately how many women and girls alive today have been subjected to Female Genital Mutilation?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dirty="0">
                          <a:solidFill>
                            <a:srgbClr val="442563"/>
                          </a:solidFill>
                          <a:latin typeface="Montserrat" panose="00000800000000000000" pitchFamily="50" charset="0"/>
                        </a:rPr>
                        <a:t>4</a:t>
                      </a:r>
                      <a:r>
                        <a:rPr lang="en-GB" sz="1600" dirty="0">
                          <a:solidFill>
                            <a:srgbClr val="442563"/>
                          </a:solidFill>
                          <a:latin typeface="Montserrat" panose="00000800000000000000" pitchFamily="50" charset="0"/>
                        </a:rPr>
                        <a:t>. Answer</a:t>
                      </a:r>
                    </a:p>
                    <a:p>
                      <a:pPr marL="342900" indent="-342900">
                        <a:buAutoNum type="alphaLcParenR"/>
                      </a:pPr>
                      <a:r>
                        <a:rPr lang="en-GB" sz="1600" dirty="0">
                          <a:solidFill>
                            <a:srgbClr val="764A97"/>
                          </a:solidFill>
                          <a:latin typeface="Montserrat" panose="00000800000000000000" pitchFamily="50" charset="0"/>
                        </a:rPr>
                        <a:t>78 million</a:t>
                      </a:r>
                    </a:p>
                    <a:p>
                      <a:pPr marL="342900" indent="-342900">
                        <a:buAutoNum type="alphaLcParenR"/>
                      </a:pPr>
                      <a:r>
                        <a:rPr lang="en-GB" sz="1600" dirty="0">
                          <a:solidFill>
                            <a:srgbClr val="764A97"/>
                          </a:solidFill>
                          <a:latin typeface="Montserrat" panose="00000800000000000000" pitchFamily="50" charset="0"/>
                        </a:rPr>
                        <a:t>550,000</a:t>
                      </a:r>
                    </a:p>
                    <a:p>
                      <a:pPr marL="342900" indent="-342900">
                        <a:buAutoNum type="alphaLcParenR"/>
                      </a:pPr>
                      <a:r>
                        <a:rPr lang="en-GB" sz="1600" dirty="0">
                          <a:solidFill>
                            <a:srgbClr val="764A97"/>
                          </a:solidFill>
                          <a:latin typeface="Montserrat" panose="00000800000000000000" pitchFamily="50" charset="0"/>
                        </a:rPr>
                        <a:t>200 million</a:t>
                      </a:r>
                      <a:endParaRPr lang="en-GB" dirty="0">
                        <a:solidFill>
                          <a:srgbClr val="442563"/>
                        </a:solidFill>
                        <a:latin typeface="Montserrat" panose="00000800000000000000" pitchFamily="50" charset="0"/>
                      </a:endParaRPr>
                    </a:p>
                    <a:p>
                      <a:r>
                        <a:rPr lang="en-GB" dirty="0">
                          <a:solidFill>
                            <a:srgbClr val="FFCD00"/>
                          </a:solidFill>
                          <a:latin typeface="Montserrat" panose="00000800000000000000" pitchFamily="50" charset="0"/>
                        </a:rPr>
                        <a:t>                       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2402026"/>
                  </a:ext>
                </a:extLst>
              </a:tr>
              <a:tr h="1942297">
                <a:tc>
                  <a:txBody>
                    <a:bodyPr/>
                    <a:lstStyle/>
                    <a:p>
                      <a:r>
                        <a:rPr lang="en-GB" sz="1600" b="1" dirty="0">
                          <a:solidFill>
                            <a:srgbClr val="442563"/>
                          </a:solidFill>
                          <a:latin typeface="Montserrat" panose="00000800000000000000" pitchFamily="50" charset="0"/>
                        </a:rPr>
                        <a:t>5. a) What year did Ethiopia see its first woman president elected?</a:t>
                      </a:r>
                    </a:p>
                    <a:p>
                      <a:endParaRPr lang="en-GB" sz="1600" b="1" dirty="0">
                        <a:solidFill>
                          <a:srgbClr val="442563"/>
                        </a:solidFill>
                        <a:latin typeface="Montserrat" panose="00000800000000000000" pitchFamily="50" charset="0"/>
                      </a:endParaRPr>
                    </a:p>
                    <a:p>
                      <a:r>
                        <a:rPr lang="en-GB" sz="1600" b="1" dirty="0">
                          <a:solidFill>
                            <a:srgbClr val="442563"/>
                          </a:solidFill>
                          <a:latin typeface="Montserrat" panose="00000800000000000000" pitchFamily="50" charset="0"/>
                        </a:rPr>
                        <a:t>b) What is her 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dirty="0">
                          <a:solidFill>
                            <a:srgbClr val="442563"/>
                          </a:solidFill>
                          <a:latin typeface="Montserrat" panose="00000800000000000000" pitchFamily="50" charset="0"/>
                        </a:rPr>
                        <a:t>5. Answer</a:t>
                      </a:r>
                    </a:p>
                    <a:p>
                      <a:pPr marL="228600" indent="-228600">
                        <a:buFont typeface="+mj-lt"/>
                        <a:buAutoNum type="alphaLcParenR"/>
                      </a:pPr>
                      <a:r>
                        <a:rPr lang="en-GB" sz="1400" b="1" dirty="0">
                          <a:solidFill>
                            <a:srgbClr val="764A97"/>
                          </a:solidFill>
                          <a:latin typeface="Montserrat" panose="00000800000000000000" pitchFamily="50" charset="0"/>
                        </a:rPr>
                        <a:t>1998</a:t>
                      </a:r>
                    </a:p>
                    <a:p>
                      <a:pPr marL="228600" indent="-228600">
                        <a:buFont typeface="+mj-lt"/>
                        <a:buAutoNum type="alphaLcParenR"/>
                      </a:pPr>
                      <a:r>
                        <a:rPr lang="en-GB" sz="1400" b="1" dirty="0">
                          <a:solidFill>
                            <a:srgbClr val="764A97"/>
                          </a:solidFill>
                          <a:latin typeface="Montserrat" panose="00000800000000000000" pitchFamily="50" charset="0"/>
                        </a:rPr>
                        <a:t>2014</a:t>
                      </a:r>
                    </a:p>
                    <a:p>
                      <a:pPr marL="228600" indent="-228600">
                        <a:buFont typeface="+mj-lt"/>
                        <a:buAutoNum type="alphaLcParenR"/>
                      </a:pPr>
                      <a:r>
                        <a:rPr lang="en-GB" sz="1400" b="1" dirty="0">
                          <a:solidFill>
                            <a:srgbClr val="764A97"/>
                          </a:solidFill>
                          <a:latin typeface="Montserrat" panose="00000800000000000000" pitchFamily="50" charset="0"/>
                        </a:rPr>
                        <a:t>2018</a:t>
                      </a:r>
                    </a:p>
                    <a:p>
                      <a:pPr marL="228600" indent="-228600">
                        <a:buFont typeface="+mj-lt"/>
                        <a:buAutoNum type="alphaLcParenR"/>
                      </a:pPr>
                      <a:endParaRPr lang="en-GB" sz="1400" b="1"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r>
                        <a:rPr lang="en-GB" sz="1800" dirty="0">
                          <a:solidFill>
                            <a:srgbClr val="FFCD00"/>
                          </a:solidFill>
                          <a:latin typeface="Montserrat" panose="00000800000000000000" pitchFamily="50" charset="0"/>
                        </a:rPr>
                        <a:t>__/2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893603908"/>
                  </a:ext>
                </a:extLst>
              </a:tr>
              <a:tr h="1845051">
                <a:tc>
                  <a:txBody>
                    <a:bodyPr/>
                    <a:lstStyle/>
                    <a:p>
                      <a:r>
                        <a:rPr lang="en-GB" sz="1600" b="1" dirty="0">
                          <a:solidFill>
                            <a:srgbClr val="442563"/>
                          </a:solidFill>
                          <a:latin typeface="Montserrat" panose="00000800000000000000" pitchFamily="50" charset="0"/>
                        </a:rPr>
                        <a:t>6. The generosity of our supporters has a huge impact on the success of our projects! In the year 2020-2021, how many people donated to Womankind Worldwide?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b="1" dirty="0">
                          <a:solidFill>
                            <a:srgbClr val="442563"/>
                          </a:solidFill>
                          <a:latin typeface="Montserrat" panose="00000800000000000000" pitchFamily="50" charset="0"/>
                        </a:rPr>
                        <a:t>6. Answer</a:t>
                      </a:r>
                    </a:p>
                    <a:p>
                      <a:pPr marL="228600" indent="-228600">
                        <a:buFont typeface="+mj-lt"/>
                        <a:buAutoNum type="alphaLcParenR"/>
                      </a:pPr>
                      <a:r>
                        <a:rPr lang="en-GB" sz="1100" b="1" dirty="0">
                          <a:solidFill>
                            <a:srgbClr val="764A97"/>
                          </a:solidFill>
                          <a:latin typeface="Montserrat" panose="00000800000000000000" pitchFamily="50" charset="0"/>
                        </a:rPr>
                        <a:t>12,493</a:t>
                      </a:r>
                    </a:p>
                    <a:p>
                      <a:pPr marL="228600" indent="-228600">
                        <a:buFont typeface="+mj-lt"/>
                        <a:buAutoNum type="alphaLcParenR"/>
                      </a:pPr>
                      <a:r>
                        <a:rPr lang="en-GB" sz="1100" b="1" dirty="0">
                          <a:solidFill>
                            <a:srgbClr val="764A97"/>
                          </a:solidFill>
                          <a:latin typeface="Montserrat" panose="00000800000000000000" pitchFamily="50" charset="0"/>
                        </a:rPr>
                        <a:t>10,616</a:t>
                      </a:r>
                    </a:p>
                    <a:p>
                      <a:pPr marL="228600" indent="-228600">
                        <a:buFont typeface="+mj-lt"/>
                        <a:buAutoNum type="alphaLcParenR"/>
                      </a:pPr>
                      <a:r>
                        <a:rPr lang="en-GB" sz="1100" b="1" dirty="0">
                          <a:solidFill>
                            <a:srgbClr val="764A97"/>
                          </a:solidFill>
                          <a:latin typeface="Montserrat" panose="00000800000000000000" pitchFamily="50" charset="0"/>
                        </a:rPr>
                        <a:t>13,279</a:t>
                      </a: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endParaRPr lang="en-GB" sz="1100" b="1" dirty="0">
                        <a:solidFill>
                          <a:srgbClr val="764A97"/>
                        </a:solidFill>
                        <a:latin typeface="Montserrat" panose="00000800000000000000" pitchFamily="50" charset="0"/>
                      </a:endParaRPr>
                    </a:p>
                    <a:p>
                      <a:pPr marL="0" indent="0">
                        <a:buFont typeface="+mj-lt"/>
                        <a:buNone/>
                      </a:pPr>
                      <a:r>
                        <a:rPr lang="en-GB" sz="1800" b="1" dirty="0">
                          <a:solidFill>
                            <a:srgbClr val="FFCD00"/>
                          </a:solidFill>
                          <a:latin typeface="Montserrat" panose="00000800000000000000" pitchFamily="50" charset="0"/>
                        </a:rPr>
                        <a:t>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65139748"/>
                  </a:ext>
                </a:extLst>
              </a:tr>
            </a:tbl>
          </a:graphicData>
        </a:graphic>
      </p:graphicFrame>
      <p:pic>
        <p:nvPicPr>
          <p:cNvPr id="5" name="Picture 4" descr="A black and white logo&#10;&#10;Description automatically generated with low confidence">
            <a:extLst>
              <a:ext uri="{FF2B5EF4-FFF2-40B4-BE49-F238E27FC236}">
                <a16:creationId xmlns:a16="http://schemas.microsoft.com/office/drawing/2014/main" id="{5AD51069-33C5-4CB4-9C85-1E88BB2EC2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05473" y="225555"/>
            <a:ext cx="1160938" cy="752796"/>
          </a:xfrm>
          <a:prstGeom prst="rect">
            <a:avLst/>
          </a:prstGeom>
        </p:spPr>
      </p:pic>
    </p:spTree>
    <p:extLst>
      <p:ext uri="{BB962C8B-B14F-4D97-AF65-F5344CB8AC3E}">
        <p14:creationId xmlns:p14="http://schemas.microsoft.com/office/powerpoint/2010/main" val="3291290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F593-D884-4C85-A5ED-FF42D55094B1}"/>
              </a:ext>
            </a:extLst>
          </p:cNvPr>
          <p:cNvSpPr>
            <a:spLocks noGrp="1"/>
          </p:cNvSpPr>
          <p:nvPr>
            <p:ph type="title"/>
          </p:nvPr>
        </p:nvSpPr>
        <p:spPr>
          <a:xfrm>
            <a:off x="424192" y="136094"/>
            <a:ext cx="11540621" cy="974249"/>
          </a:xfrm>
          <a:custGeom>
            <a:avLst/>
            <a:gdLst>
              <a:gd name="connsiteX0" fmla="*/ 0 w 11540621"/>
              <a:gd name="connsiteY0" fmla="*/ 0 h 974249"/>
              <a:gd name="connsiteX1" fmla="*/ 461625 w 11540621"/>
              <a:gd name="connsiteY1" fmla="*/ 0 h 974249"/>
              <a:gd name="connsiteX2" fmla="*/ 1154062 w 11540621"/>
              <a:gd name="connsiteY2" fmla="*/ 0 h 974249"/>
              <a:gd name="connsiteX3" fmla="*/ 1731093 w 11540621"/>
              <a:gd name="connsiteY3" fmla="*/ 0 h 974249"/>
              <a:gd name="connsiteX4" fmla="*/ 1961906 w 11540621"/>
              <a:gd name="connsiteY4" fmla="*/ 0 h 974249"/>
              <a:gd name="connsiteX5" fmla="*/ 2538937 w 11540621"/>
              <a:gd name="connsiteY5" fmla="*/ 0 h 974249"/>
              <a:gd name="connsiteX6" fmla="*/ 2885155 w 11540621"/>
              <a:gd name="connsiteY6" fmla="*/ 0 h 974249"/>
              <a:gd name="connsiteX7" fmla="*/ 3231374 w 11540621"/>
              <a:gd name="connsiteY7" fmla="*/ 0 h 974249"/>
              <a:gd name="connsiteX8" fmla="*/ 3692999 w 11540621"/>
              <a:gd name="connsiteY8" fmla="*/ 0 h 974249"/>
              <a:gd name="connsiteX9" fmla="*/ 4270030 w 11540621"/>
              <a:gd name="connsiteY9" fmla="*/ 0 h 974249"/>
              <a:gd name="connsiteX10" fmla="*/ 4731655 w 11540621"/>
              <a:gd name="connsiteY10" fmla="*/ 0 h 974249"/>
              <a:gd name="connsiteX11" fmla="*/ 5077873 w 11540621"/>
              <a:gd name="connsiteY11" fmla="*/ 0 h 974249"/>
              <a:gd name="connsiteX12" fmla="*/ 5770311 w 11540621"/>
              <a:gd name="connsiteY12" fmla="*/ 0 h 974249"/>
              <a:gd name="connsiteX13" fmla="*/ 6231935 w 11540621"/>
              <a:gd name="connsiteY13" fmla="*/ 0 h 974249"/>
              <a:gd name="connsiteX14" fmla="*/ 6808966 w 11540621"/>
              <a:gd name="connsiteY14" fmla="*/ 0 h 974249"/>
              <a:gd name="connsiteX15" fmla="*/ 7501404 w 11540621"/>
              <a:gd name="connsiteY15" fmla="*/ 0 h 974249"/>
              <a:gd name="connsiteX16" fmla="*/ 7847622 w 11540621"/>
              <a:gd name="connsiteY16" fmla="*/ 0 h 974249"/>
              <a:gd name="connsiteX17" fmla="*/ 8655466 w 11540621"/>
              <a:gd name="connsiteY17" fmla="*/ 0 h 974249"/>
              <a:gd name="connsiteX18" fmla="*/ 9232497 w 11540621"/>
              <a:gd name="connsiteY18" fmla="*/ 0 h 974249"/>
              <a:gd name="connsiteX19" fmla="*/ 10040340 w 11540621"/>
              <a:gd name="connsiteY19" fmla="*/ 0 h 974249"/>
              <a:gd name="connsiteX20" fmla="*/ 10271153 w 11540621"/>
              <a:gd name="connsiteY20" fmla="*/ 0 h 974249"/>
              <a:gd name="connsiteX21" fmla="*/ 10617371 w 11540621"/>
              <a:gd name="connsiteY21" fmla="*/ 0 h 974249"/>
              <a:gd name="connsiteX22" fmla="*/ 10963590 w 11540621"/>
              <a:gd name="connsiteY22" fmla="*/ 0 h 974249"/>
              <a:gd name="connsiteX23" fmla="*/ 11540621 w 11540621"/>
              <a:gd name="connsiteY23" fmla="*/ 0 h 974249"/>
              <a:gd name="connsiteX24" fmla="*/ 11540621 w 11540621"/>
              <a:gd name="connsiteY24" fmla="*/ 487125 h 974249"/>
              <a:gd name="connsiteX25" fmla="*/ 11540621 w 11540621"/>
              <a:gd name="connsiteY25" fmla="*/ 974249 h 974249"/>
              <a:gd name="connsiteX26" fmla="*/ 10963590 w 11540621"/>
              <a:gd name="connsiteY26" fmla="*/ 974249 h 974249"/>
              <a:gd name="connsiteX27" fmla="*/ 10155746 w 11540621"/>
              <a:gd name="connsiteY27" fmla="*/ 974249 h 974249"/>
              <a:gd name="connsiteX28" fmla="*/ 9809528 w 11540621"/>
              <a:gd name="connsiteY28" fmla="*/ 974249 h 974249"/>
              <a:gd name="connsiteX29" fmla="*/ 9232497 w 11540621"/>
              <a:gd name="connsiteY29" fmla="*/ 974249 h 974249"/>
              <a:gd name="connsiteX30" fmla="*/ 8540060 w 11540621"/>
              <a:gd name="connsiteY30" fmla="*/ 974249 h 974249"/>
              <a:gd name="connsiteX31" fmla="*/ 8309247 w 11540621"/>
              <a:gd name="connsiteY31" fmla="*/ 974249 h 974249"/>
              <a:gd name="connsiteX32" fmla="*/ 7847622 w 11540621"/>
              <a:gd name="connsiteY32" fmla="*/ 974249 h 974249"/>
              <a:gd name="connsiteX33" fmla="*/ 7270591 w 11540621"/>
              <a:gd name="connsiteY33" fmla="*/ 974249 h 974249"/>
              <a:gd name="connsiteX34" fmla="*/ 6693560 w 11540621"/>
              <a:gd name="connsiteY34" fmla="*/ 974249 h 974249"/>
              <a:gd name="connsiteX35" fmla="*/ 6231935 w 11540621"/>
              <a:gd name="connsiteY35" fmla="*/ 974249 h 974249"/>
              <a:gd name="connsiteX36" fmla="*/ 5885717 w 11540621"/>
              <a:gd name="connsiteY36" fmla="*/ 974249 h 974249"/>
              <a:gd name="connsiteX37" fmla="*/ 5424092 w 11540621"/>
              <a:gd name="connsiteY37" fmla="*/ 974249 h 974249"/>
              <a:gd name="connsiteX38" fmla="*/ 5193279 w 11540621"/>
              <a:gd name="connsiteY38" fmla="*/ 974249 h 974249"/>
              <a:gd name="connsiteX39" fmla="*/ 4731655 w 11540621"/>
              <a:gd name="connsiteY39" fmla="*/ 974249 h 974249"/>
              <a:gd name="connsiteX40" fmla="*/ 4270030 w 11540621"/>
              <a:gd name="connsiteY40" fmla="*/ 974249 h 974249"/>
              <a:gd name="connsiteX41" fmla="*/ 3577593 w 11540621"/>
              <a:gd name="connsiteY41" fmla="*/ 974249 h 974249"/>
              <a:gd name="connsiteX42" fmla="*/ 3115968 w 11540621"/>
              <a:gd name="connsiteY42" fmla="*/ 974249 h 974249"/>
              <a:gd name="connsiteX43" fmla="*/ 2654343 w 11540621"/>
              <a:gd name="connsiteY43" fmla="*/ 974249 h 974249"/>
              <a:gd name="connsiteX44" fmla="*/ 2308124 w 11540621"/>
              <a:gd name="connsiteY44" fmla="*/ 974249 h 974249"/>
              <a:gd name="connsiteX45" fmla="*/ 1615687 w 11540621"/>
              <a:gd name="connsiteY45" fmla="*/ 974249 h 974249"/>
              <a:gd name="connsiteX46" fmla="*/ 1384875 w 11540621"/>
              <a:gd name="connsiteY46" fmla="*/ 974249 h 974249"/>
              <a:gd name="connsiteX47" fmla="*/ 577031 w 11540621"/>
              <a:gd name="connsiteY47" fmla="*/ 974249 h 974249"/>
              <a:gd name="connsiteX48" fmla="*/ 0 w 11540621"/>
              <a:gd name="connsiteY48" fmla="*/ 974249 h 974249"/>
              <a:gd name="connsiteX49" fmla="*/ 0 w 11540621"/>
              <a:gd name="connsiteY49" fmla="*/ 506609 h 974249"/>
              <a:gd name="connsiteX50" fmla="*/ 0 w 11540621"/>
              <a:gd name="connsiteY50" fmla="*/ 0 h 974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540621" h="974249" fill="none" extrusionOk="0">
                <a:moveTo>
                  <a:pt x="0" y="0"/>
                </a:moveTo>
                <a:cubicBezTo>
                  <a:pt x="201221" y="-40534"/>
                  <a:pt x="294620" y="54066"/>
                  <a:pt x="461625" y="0"/>
                </a:cubicBezTo>
                <a:cubicBezTo>
                  <a:pt x="628631" y="-54066"/>
                  <a:pt x="935885" y="51124"/>
                  <a:pt x="1154062" y="0"/>
                </a:cubicBezTo>
                <a:cubicBezTo>
                  <a:pt x="1372239" y="-51124"/>
                  <a:pt x="1510543" y="31214"/>
                  <a:pt x="1731093" y="0"/>
                </a:cubicBezTo>
                <a:cubicBezTo>
                  <a:pt x="1951643" y="-31214"/>
                  <a:pt x="1914297" y="27094"/>
                  <a:pt x="1961906" y="0"/>
                </a:cubicBezTo>
                <a:cubicBezTo>
                  <a:pt x="2009515" y="-27094"/>
                  <a:pt x="2286738" y="60189"/>
                  <a:pt x="2538937" y="0"/>
                </a:cubicBezTo>
                <a:cubicBezTo>
                  <a:pt x="2791136" y="-60189"/>
                  <a:pt x="2759652" y="4726"/>
                  <a:pt x="2885155" y="0"/>
                </a:cubicBezTo>
                <a:cubicBezTo>
                  <a:pt x="3010658" y="-4726"/>
                  <a:pt x="3149240" y="21559"/>
                  <a:pt x="3231374" y="0"/>
                </a:cubicBezTo>
                <a:cubicBezTo>
                  <a:pt x="3313508" y="-21559"/>
                  <a:pt x="3555170" y="39541"/>
                  <a:pt x="3692999" y="0"/>
                </a:cubicBezTo>
                <a:cubicBezTo>
                  <a:pt x="3830828" y="-39541"/>
                  <a:pt x="4077798" y="30466"/>
                  <a:pt x="4270030" y="0"/>
                </a:cubicBezTo>
                <a:cubicBezTo>
                  <a:pt x="4462262" y="-30466"/>
                  <a:pt x="4539338" y="30241"/>
                  <a:pt x="4731655" y="0"/>
                </a:cubicBezTo>
                <a:cubicBezTo>
                  <a:pt x="4923973" y="-30241"/>
                  <a:pt x="5003165" y="11469"/>
                  <a:pt x="5077873" y="0"/>
                </a:cubicBezTo>
                <a:cubicBezTo>
                  <a:pt x="5152581" y="-11469"/>
                  <a:pt x="5494097" y="18538"/>
                  <a:pt x="5770311" y="0"/>
                </a:cubicBezTo>
                <a:cubicBezTo>
                  <a:pt x="6046525" y="-18538"/>
                  <a:pt x="6086494" y="19945"/>
                  <a:pt x="6231935" y="0"/>
                </a:cubicBezTo>
                <a:cubicBezTo>
                  <a:pt x="6377376" y="-19945"/>
                  <a:pt x="6659841" y="66281"/>
                  <a:pt x="6808966" y="0"/>
                </a:cubicBezTo>
                <a:cubicBezTo>
                  <a:pt x="6958091" y="-66281"/>
                  <a:pt x="7280638" y="16186"/>
                  <a:pt x="7501404" y="0"/>
                </a:cubicBezTo>
                <a:cubicBezTo>
                  <a:pt x="7722170" y="-16186"/>
                  <a:pt x="7721542" y="6867"/>
                  <a:pt x="7847622" y="0"/>
                </a:cubicBezTo>
                <a:cubicBezTo>
                  <a:pt x="7973702" y="-6867"/>
                  <a:pt x="8458334" y="44395"/>
                  <a:pt x="8655466" y="0"/>
                </a:cubicBezTo>
                <a:cubicBezTo>
                  <a:pt x="8852598" y="-44395"/>
                  <a:pt x="9038220" y="9469"/>
                  <a:pt x="9232497" y="0"/>
                </a:cubicBezTo>
                <a:cubicBezTo>
                  <a:pt x="9426774" y="-9469"/>
                  <a:pt x="9644769" y="39355"/>
                  <a:pt x="10040340" y="0"/>
                </a:cubicBezTo>
                <a:cubicBezTo>
                  <a:pt x="10435911" y="-39355"/>
                  <a:pt x="10216936" y="5597"/>
                  <a:pt x="10271153" y="0"/>
                </a:cubicBezTo>
                <a:cubicBezTo>
                  <a:pt x="10325370" y="-5597"/>
                  <a:pt x="10518117" y="6180"/>
                  <a:pt x="10617371" y="0"/>
                </a:cubicBezTo>
                <a:cubicBezTo>
                  <a:pt x="10716625" y="-6180"/>
                  <a:pt x="10869023" y="17014"/>
                  <a:pt x="10963590" y="0"/>
                </a:cubicBezTo>
                <a:cubicBezTo>
                  <a:pt x="11058157" y="-17014"/>
                  <a:pt x="11331271" y="60569"/>
                  <a:pt x="11540621" y="0"/>
                </a:cubicBezTo>
                <a:cubicBezTo>
                  <a:pt x="11591088" y="216329"/>
                  <a:pt x="11535819" y="312255"/>
                  <a:pt x="11540621" y="487125"/>
                </a:cubicBezTo>
                <a:cubicBezTo>
                  <a:pt x="11545423" y="661996"/>
                  <a:pt x="11495300" y="872636"/>
                  <a:pt x="11540621" y="974249"/>
                </a:cubicBezTo>
                <a:cubicBezTo>
                  <a:pt x="11306204" y="1015775"/>
                  <a:pt x="11110938" y="911988"/>
                  <a:pt x="10963590" y="974249"/>
                </a:cubicBezTo>
                <a:cubicBezTo>
                  <a:pt x="10816242" y="1036510"/>
                  <a:pt x="10509236" y="893717"/>
                  <a:pt x="10155746" y="974249"/>
                </a:cubicBezTo>
                <a:cubicBezTo>
                  <a:pt x="9802256" y="1054781"/>
                  <a:pt x="9958723" y="963910"/>
                  <a:pt x="9809528" y="974249"/>
                </a:cubicBezTo>
                <a:cubicBezTo>
                  <a:pt x="9660333" y="984588"/>
                  <a:pt x="9424570" y="952657"/>
                  <a:pt x="9232497" y="974249"/>
                </a:cubicBezTo>
                <a:cubicBezTo>
                  <a:pt x="9040424" y="995841"/>
                  <a:pt x="8879596" y="912992"/>
                  <a:pt x="8540060" y="974249"/>
                </a:cubicBezTo>
                <a:cubicBezTo>
                  <a:pt x="8200524" y="1035506"/>
                  <a:pt x="8378325" y="968332"/>
                  <a:pt x="8309247" y="974249"/>
                </a:cubicBezTo>
                <a:cubicBezTo>
                  <a:pt x="8240169" y="980166"/>
                  <a:pt x="8019337" y="932298"/>
                  <a:pt x="7847622" y="974249"/>
                </a:cubicBezTo>
                <a:cubicBezTo>
                  <a:pt x="7675907" y="1016200"/>
                  <a:pt x="7495208" y="956719"/>
                  <a:pt x="7270591" y="974249"/>
                </a:cubicBezTo>
                <a:cubicBezTo>
                  <a:pt x="7045974" y="991779"/>
                  <a:pt x="6937104" y="949477"/>
                  <a:pt x="6693560" y="974249"/>
                </a:cubicBezTo>
                <a:cubicBezTo>
                  <a:pt x="6450016" y="999021"/>
                  <a:pt x="6355788" y="953403"/>
                  <a:pt x="6231935" y="974249"/>
                </a:cubicBezTo>
                <a:cubicBezTo>
                  <a:pt x="6108083" y="995095"/>
                  <a:pt x="6035288" y="956587"/>
                  <a:pt x="5885717" y="974249"/>
                </a:cubicBezTo>
                <a:cubicBezTo>
                  <a:pt x="5736146" y="991911"/>
                  <a:pt x="5649851" y="919841"/>
                  <a:pt x="5424092" y="974249"/>
                </a:cubicBezTo>
                <a:cubicBezTo>
                  <a:pt x="5198334" y="1028657"/>
                  <a:pt x="5285837" y="958592"/>
                  <a:pt x="5193279" y="974249"/>
                </a:cubicBezTo>
                <a:cubicBezTo>
                  <a:pt x="5100721" y="989906"/>
                  <a:pt x="4872915" y="932350"/>
                  <a:pt x="4731655" y="974249"/>
                </a:cubicBezTo>
                <a:cubicBezTo>
                  <a:pt x="4590395" y="1016148"/>
                  <a:pt x="4493449" y="943241"/>
                  <a:pt x="4270030" y="974249"/>
                </a:cubicBezTo>
                <a:cubicBezTo>
                  <a:pt x="4046612" y="1005257"/>
                  <a:pt x="3824795" y="899982"/>
                  <a:pt x="3577593" y="974249"/>
                </a:cubicBezTo>
                <a:cubicBezTo>
                  <a:pt x="3330391" y="1048516"/>
                  <a:pt x="3300117" y="927551"/>
                  <a:pt x="3115968" y="974249"/>
                </a:cubicBezTo>
                <a:cubicBezTo>
                  <a:pt x="2931820" y="1020947"/>
                  <a:pt x="2836186" y="925323"/>
                  <a:pt x="2654343" y="974249"/>
                </a:cubicBezTo>
                <a:cubicBezTo>
                  <a:pt x="2472501" y="1023175"/>
                  <a:pt x="2432550" y="969307"/>
                  <a:pt x="2308124" y="974249"/>
                </a:cubicBezTo>
                <a:cubicBezTo>
                  <a:pt x="2183698" y="979191"/>
                  <a:pt x="1876484" y="939455"/>
                  <a:pt x="1615687" y="974249"/>
                </a:cubicBezTo>
                <a:cubicBezTo>
                  <a:pt x="1354890" y="1009043"/>
                  <a:pt x="1480362" y="950941"/>
                  <a:pt x="1384875" y="974249"/>
                </a:cubicBezTo>
                <a:cubicBezTo>
                  <a:pt x="1289388" y="997557"/>
                  <a:pt x="883353" y="879363"/>
                  <a:pt x="577031" y="974249"/>
                </a:cubicBezTo>
                <a:cubicBezTo>
                  <a:pt x="270709" y="1069135"/>
                  <a:pt x="173792" y="959753"/>
                  <a:pt x="0" y="974249"/>
                </a:cubicBezTo>
                <a:cubicBezTo>
                  <a:pt x="-54817" y="769449"/>
                  <a:pt x="5636" y="704242"/>
                  <a:pt x="0" y="506609"/>
                </a:cubicBezTo>
                <a:cubicBezTo>
                  <a:pt x="-5636" y="308976"/>
                  <a:pt x="8058" y="112191"/>
                  <a:pt x="0" y="0"/>
                </a:cubicBezTo>
                <a:close/>
              </a:path>
              <a:path w="11540621" h="974249" stroke="0" extrusionOk="0">
                <a:moveTo>
                  <a:pt x="0" y="0"/>
                </a:moveTo>
                <a:cubicBezTo>
                  <a:pt x="330521" y="-69747"/>
                  <a:pt x="457533" y="75385"/>
                  <a:pt x="692437" y="0"/>
                </a:cubicBezTo>
                <a:cubicBezTo>
                  <a:pt x="927341" y="-75385"/>
                  <a:pt x="1238369" y="58829"/>
                  <a:pt x="1384875" y="0"/>
                </a:cubicBezTo>
                <a:cubicBezTo>
                  <a:pt x="1531381" y="-58829"/>
                  <a:pt x="1628979" y="40786"/>
                  <a:pt x="1731093" y="0"/>
                </a:cubicBezTo>
                <a:cubicBezTo>
                  <a:pt x="1833207" y="-40786"/>
                  <a:pt x="2162796" y="38425"/>
                  <a:pt x="2308124" y="0"/>
                </a:cubicBezTo>
                <a:cubicBezTo>
                  <a:pt x="2453452" y="-38425"/>
                  <a:pt x="2581632" y="9369"/>
                  <a:pt x="2769749" y="0"/>
                </a:cubicBezTo>
                <a:cubicBezTo>
                  <a:pt x="2957866" y="-9369"/>
                  <a:pt x="3132652" y="9361"/>
                  <a:pt x="3462186" y="0"/>
                </a:cubicBezTo>
                <a:cubicBezTo>
                  <a:pt x="3791720" y="-9361"/>
                  <a:pt x="3755810" y="8982"/>
                  <a:pt x="3923811" y="0"/>
                </a:cubicBezTo>
                <a:cubicBezTo>
                  <a:pt x="4091813" y="-8982"/>
                  <a:pt x="4197530" y="38889"/>
                  <a:pt x="4385436" y="0"/>
                </a:cubicBezTo>
                <a:cubicBezTo>
                  <a:pt x="4573343" y="-38889"/>
                  <a:pt x="5007105" y="25809"/>
                  <a:pt x="5193279" y="0"/>
                </a:cubicBezTo>
                <a:cubicBezTo>
                  <a:pt x="5379453" y="-25809"/>
                  <a:pt x="5329892" y="22734"/>
                  <a:pt x="5424092" y="0"/>
                </a:cubicBezTo>
                <a:cubicBezTo>
                  <a:pt x="5518292" y="-22734"/>
                  <a:pt x="5777628" y="59520"/>
                  <a:pt x="6001123" y="0"/>
                </a:cubicBezTo>
                <a:cubicBezTo>
                  <a:pt x="6224618" y="-59520"/>
                  <a:pt x="6350600" y="47586"/>
                  <a:pt x="6462748" y="0"/>
                </a:cubicBezTo>
                <a:cubicBezTo>
                  <a:pt x="6574897" y="-47586"/>
                  <a:pt x="6820424" y="7902"/>
                  <a:pt x="6924373" y="0"/>
                </a:cubicBezTo>
                <a:cubicBezTo>
                  <a:pt x="7028322" y="-7902"/>
                  <a:pt x="7327721" y="5889"/>
                  <a:pt x="7616810" y="0"/>
                </a:cubicBezTo>
                <a:cubicBezTo>
                  <a:pt x="7905899" y="-5889"/>
                  <a:pt x="7847842" y="36040"/>
                  <a:pt x="7963028" y="0"/>
                </a:cubicBezTo>
                <a:cubicBezTo>
                  <a:pt x="8078214" y="-36040"/>
                  <a:pt x="8379447" y="29897"/>
                  <a:pt x="8540060" y="0"/>
                </a:cubicBezTo>
                <a:cubicBezTo>
                  <a:pt x="8700673" y="-29897"/>
                  <a:pt x="8993030" y="48877"/>
                  <a:pt x="9117091" y="0"/>
                </a:cubicBezTo>
                <a:cubicBezTo>
                  <a:pt x="9241152" y="-48877"/>
                  <a:pt x="9594006" y="31703"/>
                  <a:pt x="9809528" y="0"/>
                </a:cubicBezTo>
                <a:cubicBezTo>
                  <a:pt x="10025050" y="-31703"/>
                  <a:pt x="10049198" y="36960"/>
                  <a:pt x="10271153" y="0"/>
                </a:cubicBezTo>
                <a:cubicBezTo>
                  <a:pt x="10493109" y="-36960"/>
                  <a:pt x="11107888" y="110971"/>
                  <a:pt x="11540621" y="0"/>
                </a:cubicBezTo>
                <a:cubicBezTo>
                  <a:pt x="11593751" y="190375"/>
                  <a:pt x="11514281" y="321887"/>
                  <a:pt x="11540621" y="487125"/>
                </a:cubicBezTo>
                <a:cubicBezTo>
                  <a:pt x="11566961" y="652364"/>
                  <a:pt x="11519363" y="800320"/>
                  <a:pt x="11540621" y="974249"/>
                </a:cubicBezTo>
                <a:cubicBezTo>
                  <a:pt x="11478486" y="990748"/>
                  <a:pt x="11395324" y="964924"/>
                  <a:pt x="11309809" y="974249"/>
                </a:cubicBezTo>
                <a:cubicBezTo>
                  <a:pt x="11224294" y="983574"/>
                  <a:pt x="10872884" y="929514"/>
                  <a:pt x="10617371" y="974249"/>
                </a:cubicBezTo>
                <a:cubicBezTo>
                  <a:pt x="10361858" y="1018984"/>
                  <a:pt x="10242685" y="934677"/>
                  <a:pt x="10040340" y="974249"/>
                </a:cubicBezTo>
                <a:cubicBezTo>
                  <a:pt x="9837995" y="1013821"/>
                  <a:pt x="9667296" y="923533"/>
                  <a:pt x="9347903" y="974249"/>
                </a:cubicBezTo>
                <a:cubicBezTo>
                  <a:pt x="9028510" y="1024965"/>
                  <a:pt x="8884475" y="935925"/>
                  <a:pt x="8540060" y="974249"/>
                </a:cubicBezTo>
                <a:cubicBezTo>
                  <a:pt x="8195645" y="1012573"/>
                  <a:pt x="8390545" y="966814"/>
                  <a:pt x="8309247" y="974249"/>
                </a:cubicBezTo>
                <a:cubicBezTo>
                  <a:pt x="8227949" y="981684"/>
                  <a:pt x="7950782" y="922754"/>
                  <a:pt x="7732216" y="974249"/>
                </a:cubicBezTo>
                <a:cubicBezTo>
                  <a:pt x="7513650" y="1025744"/>
                  <a:pt x="7556337" y="953469"/>
                  <a:pt x="7501404" y="974249"/>
                </a:cubicBezTo>
                <a:cubicBezTo>
                  <a:pt x="7446471" y="995029"/>
                  <a:pt x="7382068" y="951447"/>
                  <a:pt x="7270591" y="974249"/>
                </a:cubicBezTo>
                <a:cubicBezTo>
                  <a:pt x="7159114" y="997051"/>
                  <a:pt x="7004086" y="922500"/>
                  <a:pt x="6808966" y="974249"/>
                </a:cubicBezTo>
                <a:cubicBezTo>
                  <a:pt x="6613846" y="1025998"/>
                  <a:pt x="6552705" y="973837"/>
                  <a:pt x="6462748" y="974249"/>
                </a:cubicBezTo>
                <a:cubicBezTo>
                  <a:pt x="6372791" y="974661"/>
                  <a:pt x="6193597" y="959523"/>
                  <a:pt x="6116529" y="974249"/>
                </a:cubicBezTo>
                <a:cubicBezTo>
                  <a:pt x="6039461" y="988975"/>
                  <a:pt x="5703290" y="927973"/>
                  <a:pt x="5308686" y="974249"/>
                </a:cubicBezTo>
                <a:cubicBezTo>
                  <a:pt x="4914082" y="1020525"/>
                  <a:pt x="5058264" y="971361"/>
                  <a:pt x="4962467" y="974249"/>
                </a:cubicBezTo>
                <a:cubicBezTo>
                  <a:pt x="4866670" y="977137"/>
                  <a:pt x="4751341" y="948654"/>
                  <a:pt x="4616248" y="974249"/>
                </a:cubicBezTo>
                <a:cubicBezTo>
                  <a:pt x="4481155" y="999844"/>
                  <a:pt x="4185377" y="924660"/>
                  <a:pt x="3923811" y="974249"/>
                </a:cubicBezTo>
                <a:cubicBezTo>
                  <a:pt x="3662245" y="1023838"/>
                  <a:pt x="3332954" y="939125"/>
                  <a:pt x="3115968" y="974249"/>
                </a:cubicBezTo>
                <a:cubicBezTo>
                  <a:pt x="2898982" y="1009373"/>
                  <a:pt x="2817761" y="931790"/>
                  <a:pt x="2654343" y="974249"/>
                </a:cubicBezTo>
                <a:cubicBezTo>
                  <a:pt x="2490926" y="1016708"/>
                  <a:pt x="2020284" y="919795"/>
                  <a:pt x="1846499" y="974249"/>
                </a:cubicBezTo>
                <a:cubicBezTo>
                  <a:pt x="1672714" y="1028703"/>
                  <a:pt x="1405811" y="911483"/>
                  <a:pt x="1154062" y="974249"/>
                </a:cubicBezTo>
                <a:cubicBezTo>
                  <a:pt x="902313" y="1037015"/>
                  <a:pt x="289367" y="934578"/>
                  <a:pt x="0" y="974249"/>
                </a:cubicBezTo>
                <a:cubicBezTo>
                  <a:pt x="-6996" y="834411"/>
                  <a:pt x="24057" y="676127"/>
                  <a:pt x="0" y="506609"/>
                </a:cubicBezTo>
                <a:cubicBezTo>
                  <a:pt x="-24057" y="337091"/>
                  <a:pt x="30021" y="119727"/>
                  <a:pt x="0" y="0"/>
                </a:cubicBezTo>
                <a:close/>
              </a:path>
            </a:pathLst>
          </a:custGeom>
          <a:solidFill>
            <a:srgbClr val="442563"/>
          </a:solidFill>
          <a:ln>
            <a:solidFill>
              <a:srgbClr val="FFCD00"/>
            </a:solidFill>
            <a:extLst>
              <a:ext uri="{C807C97D-BFC1-408E-A445-0C87EB9F89A2}">
                <ask:lineSketchStyleProps xmlns:ask="http://schemas.microsoft.com/office/drawing/2018/sketchyshapes" sd="4124274269">
                  <ask:type>
                    <ask:lineSketchScribble/>
                  </ask:type>
                </ask:lineSketchStyleProps>
              </a:ext>
            </a:extLst>
          </a:ln>
        </p:spPr>
        <p:txBody>
          <a:bodyPr>
            <a:normAutofit/>
          </a:bodyPr>
          <a:lstStyle/>
          <a:p>
            <a:pPr algn="l"/>
            <a:r>
              <a:rPr lang="en-GB" dirty="0">
                <a:solidFill>
                  <a:schemeClr val="tx1"/>
                </a:solidFill>
                <a:latin typeface="Montserrat" panose="00000800000000000000" pitchFamily="50" charset="0"/>
              </a:rPr>
              <a:t>ROUND 2: get to know us                </a:t>
            </a:r>
            <a:r>
              <a:rPr lang="en-GB" dirty="0">
                <a:solidFill>
                  <a:srgbClr val="FFCD00"/>
                </a:solidFill>
                <a:latin typeface="Montserrat" panose="00000800000000000000" pitchFamily="50" charset="0"/>
              </a:rPr>
              <a:t>total:    /5</a:t>
            </a:r>
            <a:endParaRPr lang="en-GB" dirty="0">
              <a:solidFill>
                <a:srgbClr val="B788BC"/>
              </a:solidFill>
              <a:latin typeface="Montserrat" panose="00000800000000000000" pitchFamily="50" charset="0"/>
            </a:endParaRPr>
          </a:p>
        </p:txBody>
      </p:sp>
      <p:graphicFrame>
        <p:nvGraphicFramePr>
          <p:cNvPr id="3" name="Table 3">
            <a:extLst>
              <a:ext uri="{FF2B5EF4-FFF2-40B4-BE49-F238E27FC236}">
                <a16:creationId xmlns:a16="http://schemas.microsoft.com/office/drawing/2014/main" id="{81517708-EE5D-4729-8404-46537F00A0CA}"/>
              </a:ext>
            </a:extLst>
          </p:cNvPr>
          <p:cNvGraphicFramePr>
            <a:graphicFrameLocks noGrp="1"/>
          </p:cNvGraphicFramePr>
          <p:nvPr>
            <p:extLst>
              <p:ext uri="{D42A27DB-BD31-4B8C-83A1-F6EECF244321}">
                <p14:modId xmlns:p14="http://schemas.microsoft.com/office/powerpoint/2010/main" val="228470836"/>
              </p:ext>
            </p:extLst>
          </p:nvPr>
        </p:nvGraphicFramePr>
        <p:xfrm>
          <a:off x="361500" y="1270382"/>
          <a:ext cx="5833002" cy="5321560"/>
        </p:xfrm>
        <a:graphic>
          <a:graphicData uri="http://schemas.openxmlformats.org/drawingml/2006/table">
            <a:tbl>
              <a:tblPr firstRow="1" bandRow="1">
                <a:tableStyleId>{5C22544A-7EE6-4342-B048-85BDC9FD1C3A}</a:tableStyleId>
              </a:tblPr>
              <a:tblGrid>
                <a:gridCol w="3800843">
                  <a:extLst>
                    <a:ext uri="{9D8B030D-6E8A-4147-A177-3AD203B41FA5}">
                      <a16:colId xmlns:a16="http://schemas.microsoft.com/office/drawing/2014/main" val="2891612914"/>
                    </a:ext>
                  </a:extLst>
                </a:gridCol>
                <a:gridCol w="2032159">
                  <a:extLst>
                    <a:ext uri="{9D8B030D-6E8A-4147-A177-3AD203B41FA5}">
                      <a16:colId xmlns:a16="http://schemas.microsoft.com/office/drawing/2014/main" val="3392573532"/>
                    </a:ext>
                  </a:extLst>
                </a:gridCol>
              </a:tblGrid>
              <a:tr h="28446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dirty="0">
                          <a:solidFill>
                            <a:srgbClr val="442563"/>
                          </a:solidFill>
                          <a:latin typeface="Montserrat" panose="00000800000000000000" pitchFamily="50" charset="0"/>
                        </a:rPr>
                        <a:t>1. </a:t>
                      </a:r>
                      <a:r>
                        <a:rPr lang="en-GB" sz="1800" b="1" kern="1200" dirty="0">
                          <a:solidFill>
                            <a:srgbClr val="442563"/>
                          </a:solidFill>
                          <a:effectLst/>
                          <a:latin typeface="+mn-lt"/>
                          <a:ea typeface="+mn-ea"/>
                          <a:cs typeface="+mn-cs"/>
                        </a:rPr>
                        <a:t>When was Womankind founded? </a:t>
                      </a:r>
                      <a:endParaRPr lang="en-GB" sz="1600" i="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pPr marL="342900" indent="-342900">
                        <a:buAutoNum type="arabicPeriod"/>
                      </a:pPr>
                      <a:r>
                        <a:rPr lang="en-GB" sz="1600" dirty="0">
                          <a:solidFill>
                            <a:srgbClr val="442563"/>
                          </a:solidFill>
                          <a:latin typeface="Montserrat" panose="00000800000000000000" pitchFamily="50" charset="0"/>
                        </a:rPr>
                        <a:t>Answer</a:t>
                      </a:r>
                    </a:p>
                    <a:p>
                      <a:pPr marL="0" indent="0">
                        <a:buNone/>
                      </a:pPr>
                      <a:endParaRPr lang="en-GB" dirty="0">
                        <a:solidFill>
                          <a:srgbClr val="764A97"/>
                        </a:solidFill>
                        <a:latin typeface="Montserrat" panose="00000800000000000000" pitchFamily="50" charset="0"/>
                      </a:endParaRPr>
                    </a:p>
                    <a:p>
                      <a:pPr marL="0" indent="0">
                        <a:buNone/>
                      </a:pPr>
                      <a:endParaRPr lang="en-GB" dirty="0">
                        <a:solidFill>
                          <a:srgbClr val="764A97"/>
                        </a:solidFill>
                        <a:latin typeface="Montserrat" panose="00000800000000000000" pitchFamily="50" charset="0"/>
                      </a:endParaRPr>
                    </a:p>
                    <a:p>
                      <a:pPr marL="0" indent="0">
                        <a:buNone/>
                      </a:pPr>
                      <a:endParaRPr lang="en-GB" dirty="0">
                        <a:solidFill>
                          <a:srgbClr val="764A97"/>
                        </a:solidFill>
                        <a:latin typeface="Montserrat" panose="00000800000000000000" pitchFamily="50" charset="0"/>
                      </a:endParaRPr>
                    </a:p>
                    <a:p>
                      <a:pPr marL="0" indent="0">
                        <a:buNone/>
                      </a:pPr>
                      <a:endParaRPr lang="en-GB" dirty="0">
                        <a:solidFill>
                          <a:srgbClr val="764A97"/>
                        </a:solidFill>
                        <a:latin typeface="Montserrat" panose="00000800000000000000" pitchFamily="50" charset="0"/>
                      </a:endParaRPr>
                    </a:p>
                    <a:p>
                      <a:pPr marL="0" indent="0">
                        <a:buNone/>
                      </a:pPr>
                      <a:endParaRPr lang="en-GB" dirty="0">
                        <a:solidFill>
                          <a:srgbClr val="FFCD00"/>
                        </a:solidFill>
                        <a:latin typeface="Montserrat" panose="00000800000000000000" pitchFamily="50" charset="0"/>
                      </a:endParaRPr>
                    </a:p>
                    <a:p>
                      <a:pPr marL="0" indent="0">
                        <a:buNone/>
                      </a:pPr>
                      <a:endParaRPr lang="en-GB" dirty="0">
                        <a:solidFill>
                          <a:srgbClr val="FFCD00"/>
                        </a:solidFill>
                        <a:latin typeface="Montserrat" panose="00000800000000000000" pitchFamily="50" charset="0"/>
                      </a:endParaRPr>
                    </a:p>
                    <a:p>
                      <a:pPr marL="0" indent="0">
                        <a:buNone/>
                      </a:pPr>
                      <a:endParaRPr lang="en-GB" dirty="0">
                        <a:solidFill>
                          <a:srgbClr val="FFCD00"/>
                        </a:solidFill>
                        <a:latin typeface="Montserrat" panose="00000800000000000000" pitchFamily="50" charset="0"/>
                      </a:endParaRPr>
                    </a:p>
                    <a:p>
                      <a:pPr marL="0" indent="0">
                        <a:buNone/>
                      </a:pPr>
                      <a:endParaRPr lang="en-GB" dirty="0">
                        <a:solidFill>
                          <a:srgbClr val="FFCD00"/>
                        </a:solidFill>
                        <a:latin typeface="Montserrat" panose="00000800000000000000" pitchFamily="50" charset="0"/>
                      </a:endParaRPr>
                    </a:p>
                    <a:p>
                      <a:pPr marL="0" indent="0">
                        <a:buNone/>
                      </a:pPr>
                      <a:r>
                        <a:rPr lang="en-GB" dirty="0">
                          <a:solidFill>
                            <a:srgbClr val="FFCD00"/>
                          </a:solidFill>
                          <a:latin typeface="Montserrat" panose="00000800000000000000" pitchFamily="50" charset="0"/>
                        </a:rPr>
                        <a:t>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4278499245"/>
                  </a:ext>
                </a:extLst>
              </a:tr>
              <a:tr h="2476912">
                <a:tc>
                  <a:txBody>
                    <a:bodyPr/>
                    <a:lstStyle/>
                    <a:p>
                      <a:pPr marL="0" indent="0">
                        <a:buFont typeface="+mj-lt"/>
                        <a:buNone/>
                      </a:pPr>
                      <a:r>
                        <a:rPr lang="en-GB" sz="1600" b="1" dirty="0">
                          <a:solidFill>
                            <a:srgbClr val="442563"/>
                          </a:solidFill>
                          <a:latin typeface="Montserrat" panose="00000800000000000000" pitchFamily="50" charset="0"/>
                        </a:rPr>
                        <a:t>2. </a:t>
                      </a:r>
                      <a:r>
                        <a:rPr lang="en-GB" sz="1400" b="1" dirty="0">
                          <a:solidFill>
                            <a:srgbClr val="442563"/>
                          </a:solidFill>
                          <a:latin typeface="Montserrat" panose="00000800000000000000" pitchFamily="50" charset="0"/>
                        </a:rPr>
                        <a:t>76.5% of workers in Zimbabwe work in informal work*, but this sector is not recognised for its contribution to the economy. </a:t>
                      </a:r>
                      <a:r>
                        <a:rPr lang="en-GB" sz="1400" b="1" i="1" dirty="0">
                          <a:solidFill>
                            <a:srgbClr val="442563"/>
                          </a:solidFill>
                          <a:latin typeface="Montserrat" panose="00000800000000000000" pitchFamily="50" charset="0"/>
                        </a:rPr>
                        <a:t>In times of economic hardship, as many as ___ jobs are at stake. </a:t>
                      </a:r>
                      <a:r>
                        <a:rPr lang="en-GB" sz="1400" b="1" dirty="0">
                          <a:solidFill>
                            <a:srgbClr val="442563"/>
                          </a:solidFill>
                          <a:latin typeface="Montserrat" panose="00000800000000000000" pitchFamily="50" charset="0"/>
                        </a:rPr>
                        <a:t>Our partner, ZCIEA*, are working to protect the rights of workers in the informal sector and to end violence against and harassment of women workers.</a:t>
                      </a:r>
                      <a:endParaRPr lang="en-US" sz="1600" b="1" i="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tc>
                  <a:txBody>
                    <a:bodyPr/>
                    <a:lstStyle/>
                    <a:p>
                      <a:r>
                        <a:rPr lang="en-GB" b="1" dirty="0">
                          <a:solidFill>
                            <a:srgbClr val="442563"/>
                          </a:solidFill>
                          <a:latin typeface="Montserrat" panose="00000800000000000000" pitchFamily="50" charset="0"/>
                        </a:rPr>
                        <a:t>2. </a:t>
                      </a:r>
                      <a:r>
                        <a:rPr lang="en-GB" sz="1600" b="1" dirty="0">
                          <a:solidFill>
                            <a:srgbClr val="442563"/>
                          </a:solidFill>
                          <a:latin typeface="Montserrat" panose="00000800000000000000" pitchFamily="50" charset="0"/>
                        </a:rPr>
                        <a:t>Answer</a:t>
                      </a:r>
                    </a:p>
                    <a:p>
                      <a:pPr marL="342900" indent="-342900">
                        <a:buAutoNum type="alphaLcParenR"/>
                      </a:pPr>
                      <a:r>
                        <a:rPr lang="en-GB" sz="1400" b="1" dirty="0">
                          <a:solidFill>
                            <a:srgbClr val="764A97"/>
                          </a:solidFill>
                          <a:latin typeface="Montserrat" panose="00000800000000000000" pitchFamily="50" charset="0"/>
                        </a:rPr>
                        <a:t>800,000</a:t>
                      </a:r>
                    </a:p>
                    <a:p>
                      <a:pPr marL="342900" indent="-342900">
                        <a:buAutoNum type="alphaLcParenR"/>
                      </a:pPr>
                      <a:r>
                        <a:rPr lang="en-GB" sz="1400" b="1" dirty="0">
                          <a:solidFill>
                            <a:srgbClr val="764A97"/>
                          </a:solidFill>
                          <a:latin typeface="Montserrat" panose="00000800000000000000" pitchFamily="50" charset="0"/>
                        </a:rPr>
                        <a:t>5.2 million</a:t>
                      </a:r>
                    </a:p>
                    <a:p>
                      <a:pPr marL="342900" indent="-342900">
                        <a:buAutoNum type="alphaLcParenR"/>
                      </a:pPr>
                      <a:r>
                        <a:rPr lang="en-GB" sz="1400" b="1" dirty="0">
                          <a:solidFill>
                            <a:srgbClr val="764A97"/>
                          </a:solidFill>
                          <a:latin typeface="Montserrat" panose="00000800000000000000" pitchFamily="50" charset="0"/>
                        </a:rPr>
                        <a:t>9.5 million</a:t>
                      </a:r>
                    </a:p>
                    <a:p>
                      <a:endParaRPr lang="en-GB" dirty="0"/>
                    </a:p>
                    <a:p>
                      <a:endParaRPr lang="en-GB" dirty="0"/>
                    </a:p>
                    <a:p>
                      <a:endParaRPr lang="en-GB" dirty="0"/>
                    </a:p>
                    <a:p>
                      <a:endParaRPr lang="en-GB" dirty="0"/>
                    </a:p>
                    <a:p>
                      <a:r>
                        <a:rPr lang="en-GB" dirty="0">
                          <a:solidFill>
                            <a:srgbClr val="FFCD00"/>
                          </a:solidFill>
                          <a:latin typeface="Montserrat" panose="00000800000000000000" pitchFamily="50" charset="0"/>
                        </a:rPr>
                        <a:t>__/1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788BC"/>
                    </a:solidFill>
                  </a:tcPr>
                </a:tc>
                <a:extLst>
                  <a:ext uri="{0D108BD9-81ED-4DB2-BD59-A6C34878D82A}">
                    <a16:rowId xmlns:a16="http://schemas.microsoft.com/office/drawing/2014/main" val="3475975340"/>
                  </a:ext>
                </a:extLst>
              </a:tr>
            </a:tbl>
          </a:graphicData>
        </a:graphic>
      </p:graphicFrame>
      <p:graphicFrame>
        <p:nvGraphicFramePr>
          <p:cNvPr id="4" name="Table 5">
            <a:extLst>
              <a:ext uri="{FF2B5EF4-FFF2-40B4-BE49-F238E27FC236}">
                <a16:creationId xmlns:a16="http://schemas.microsoft.com/office/drawing/2014/main" id="{DE476F05-70F8-4DDE-8188-8867077CDAAB}"/>
              </a:ext>
            </a:extLst>
          </p:cNvPr>
          <p:cNvGraphicFramePr>
            <a:graphicFrameLocks noGrp="1"/>
          </p:cNvGraphicFramePr>
          <p:nvPr>
            <p:extLst>
              <p:ext uri="{D42A27DB-BD31-4B8C-83A1-F6EECF244321}">
                <p14:modId xmlns:p14="http://schemas.microsoft.com/office/powerpoint/2010/main" val="212145863"/>
              </p:ext>
            </p:extLst>
          </p:nvPr>
        </p:nvGraphicFramePr>
        <p:xfrm>
          <a:off x="6394580" y="1270384"/>
          <a:ext cx="5707224" cy="5321560"/>
        </p:xfrm>
        <a:graphic>
          <a:graphicData uri="http://schemas.openxmlformats.org/drawingml/2006/table">
            <a:tbl>
              <a:tblPr firstRow="1" bandRow="1">
                <a:tableStyleId>{5C22544A-7EE6-4342-B048-85BDC9FD1C3A}</a:tableStyleId>
              </a:tblPr>
              <a:tblGrid>
                <a:gridCol w="2908040">
                  <a:extLst>
                    <a:ext uri="{9D8B030D-6E8A-4147-A177-3AD203B41FA5}">
                      <a16:colId xmlns:a16="http://schemas.microsoft.com/office/drawing/2014/main" val="3121535821"/>
                    </a:ext>
                  </a:extLst>
                </a:gridCol>
                <a:gridCol w="2799184">
                  <a:extLst>
                    <a:ext uri="{9D8B030D-6E8A-4147-A177-3AD203B41FA5}">
                      <a16:colId xmlns:a16="http://schemas.microsoft.com/office/drawing/2014/main" val="1246612885"/>
                    </a:ext>
                  </a:extLst>
                </a:gridCol>
              </a:tblGrid>
              <a:tr h="2742846">
                <a:tc>
                  <a:txBody>
                    <a:bodyPr/>
                    <a:lstStyle/>
                    <a:p>
                      <a:r>
                        <a:rPr lang="en-GB" sz="1600" dirty="0">
                          <a:solidFill>
                            <a:srgbClr val="442563"/>
                          </a:solidFill>
                          <a:latin typeface="Montserrat" panose="00000800000000000000" pitchFamily="50" charset="0"/>
                        </a:rPr>
                        <a:t>3. More women are being given access to positions of leadership in their countries and communities across the world. But </a:t>
                      </a:r>
                      <a:r>
                        <a:rPr lang="en-US" sz="1600" dirty="0">
                          <a:solidFill>
                            <a:srgbClr val="442563"/>
                          </a:solidFill>
                          <a:latin typeface="Montserrat" panose="00000800000000000000" pitchFamily="50" charset="0"/>
                        </a:rPr>
                        <a:t>women’s public and political participation is more than just a numbers game. </a:t>
                      </a:r>
                      <a:r>
                        <a:rPr lang="en-US" sz="1600" i="1" dirty="0">
                          <a:solidFill>
                            <a:srgbClr val="442563"/>
                          </a:solidFill>
                          <a:latin typeface="Montserrat" panose="00000800000000000000" pitchFamily="50" charset="0"/>
                        </a:rPr>
                        <a:t>Our partners are working with women to:</a:t>
                      </a:r>
                      <a:endParaRPr lang="en-GB" sz="1600" i="1" dirty="0">
                        <a:solidFill>
                          <a:srgbClr val="442563"/>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dirty="0">
                          <a:solidFill>
                            <a:srgbClr val="442563"/>
                          </a:solidFill>
                          <a:latin typeface="Montserrat" panose="00000800000000000000" pitchFamily="50" charset="0"/>
                        </a:rPr>
                        <a:t>3. Answer (Choose 2)</a:t>
                      </a:r>
                    </a:p>
                    <a:p>
                      <a:pPr marL="342900" indent="-342900">
                        <a:buAutoNum type="alphaLcParenR"/>
                      </a:pPr>
                      <a:r>
                        <a:rPr lang="en-GB" sz="1400" dirty="0">
                          <a:solidFill>
                            <a:srgbClr val="764A97"/>
                          </a:solidFill>
                          <a:latin typeface="Montserrat" panose="00000800000000000000" pitchFamily="50" charset="0"/>
                        </a:rPr>
                        <a:t>Create safe spaces to give more women the confidence to speak out and claim their rights</a:t>
                      </a:r>
                    </a:p>
                    <a:p>
                      <a:pPr marL="342900" indent="-342900">
                        <a:buAutoNum type="alphaLcParenR"/>
                      </a:pPr>
                      <a:r>
                        <a:rPr lang="en-GB" sz="1400" dirty="0">
                          <a:solidFill>
                            <a:srgbClr val="764A97"/>
                          </a:solidFill>
                          <a:latin typeface="Montserrat" panose="00000800000000000000" pitchFamily="50" charset="0"/>
                        </a:rPr>
                        <a:t>Practise speaking in a louder voice</a:t>
                      </a:r>
                    </a:p>
                    <a:p>
                      <a:pPr marL="342900" indent="-342900">
                        <a:buAutoNum type="alphaLcParenR"/>
                      </a:pPr>
                      <a:r>
                        <a:rPr lang="en-GB" sz="1400" dirty="0">
                          <a:solidFill>
                            <a:srgbClr val="764A97"/>
                          </a:solidFill>
                          <a:latin typeface="Montserrat" panose="00000800000000000000" pitchFamily="50" charset="0"/>
                        </a:rPr>
                        <a:t>Improve the representation of women in leadership within their communities</a:t>
                      </a:r>
                    </a:p>
                    <a:p>
                      <a:pPr marL="0" indent="0">
                        <a:buNone/>
                      </a:pPr>
                      <a:r>
                        <a:rPr lang="en-GB" dirty="0">
                          <a:solidFill>
                            <a:srgbClr val="FFCD00"/>
                          </a:solidFill>
                          <a:latin typeface="Montserrat" panose="00000800000000000000" pitchFamily="50" charset="0"/>
                        </a:rPr>
                        <a:t>__/2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92402026"/>
                  </a:ext>
                </a:extLst>
              </a:tr>
              <a:tr h="2365000">
                <a:tc>
                  <a:txBody>
                    <a:bodyPr/>
                    <a:lstStyle/>
                    <a:p>
                      <a:r>
                        <a:rPr lang="en-GB" sz="1600" b="1" dirty="0">
                          <a:solidFill>
                            <a:srgbClr val="442563"/>
                          </a:solidFill>
                          <a:latin typeface="Montserrat" panose="00000800000000000000" pitchFamily="50" charset="0"/>
                        </a:rPr>
                        <a:t>4. </a:t>
                      </a:r>
                      <a:r>
                        <a:rPr lang="en-GB" sz="1400" b="1" dirty="0">
                          <a:solidFill>
                            <a:srgbClr val="442563"/>
                          </a:solidFill>
                          <a:latin typeface="Montserrat" panose="00000800000000000000" pitchFamily="50" charset="0"/>
                        </a:rPr>
                        <a:t>During crises like the COVID-19 pandemic, being able to offer flexible funding to our partners is essential for them to continue their </a:t>
                      </a:r>
                      <a:r>
                        <a:rPr lang="en-US" sz="1400" b="1" dirty="0">
                          <a:solidFill>
                            <a:srgbClr val="442563"/>
                          </a:solidFill>
                          <a:latin typeface="Montserrat" panose="00000800000000000000" pitchFamily="50" charset="0"/>
                        </a:rPr>
                        <a:t>vital work. We have set up a fund to ensure this can happen. </a:t>
                      </a:r>
                      <a:r>
                        <a:rPr lang="en-US" sz="1400" b="1" i="1" dirty="0">
                          <a:solidFill>
                            <a:srgbClr val="442563"/>
                          </a:solidFill>
                          <a:latin typeface="Montserrat" panose="00000800000000000000" pitchFamily="50" charset="0"/>
                        </a:rPr>
                        <a:t>The fund is called...</a:t>
                      </a:r>
                      <a:endParaRPr lang="en-GB" sz="1400" b="1" i="1" dirty="0">
                        <a:solidFill>
                          <a:srgbClr val="FFCD00"/>
                        </a:solidFill>
                        <a:latin typeface="Montserrat" panose="00000800000000000000"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tc>
                  <a:txBody>
                    <a:bodyPr/>
                    <a:lstStyle/>
                    <a:p>
                      <a:r>
                        <a:rPr lang="en-GB" sz="1600" dirty="0">
                          <a:solidFill>
                            <a:srgbClr val="442563"/>
                          </a:solidFill>
                          <a:latin typeface="Montserrat" panose="00000800000000000000" pitchFamily="50" charset="0"/>
                        </a:rPr>
                        <a:t>4. Answer</a:t>
                      </a:r>
                    </a:p>
                    <a:p>
                      <a:pPr marL="342900" indent="-342900">
                        <a:buFont typeface="+mj-lt"/>
                        <a:buAutoNum type="alphaLcParenR"/>
                      </a:pPr>
                      <a:r>
                        <a:rPr lang="en-GB" sz="1400" dirty="0">
                          <a:solidFill>
                            <a:srgbClr val="764A97"/>
                          </a:solidFill>
                          <a:latin typeface="Montserrat" panose="00000800000000000000" pitchFamily="50" charset="0"/>
                        </a:rPr>
                        <a:t>COVID-19 Crisis Fund</a:t>
                      </a:r>
                    </a:p>
                    <a:p>
                      <a:pPr marL="342900" indent="-342900">
                        <a:buFont typeface="+mj-lt"/>
                        <a:buAutoNum type="alphaLcParenR"/>
                      </a:pPr>
                      <a:r>
                        <a:rPr lang="en-GB" sz="1400" dirty="0">
                          <a:solidFill>
                            <a:srgbClr val="764A97"/>
                          </a:solidFill>
                          <a:latin typeface="Montserrat" panose="00000800000000000000" pitchFamily="50" charset="0"/>
                        </a:rPr>
                        <a:t>Resilience Fund</a:t>
                      </a:r>
                    </a:p>
                    <a:p>
                      <a:pPr marL="342900" indent="-342900">
                        <a:buFont typeface="+mj-lt"/>
                        <a:buAutoNum type="alphaLcParenR"/>
                      </a:pPr>
                      <a:r>
                        <a:rPr lang="en-GB" sz="1400" dirty="0">
                          <a:solidFill>
                            <a:srgbClr val="764A97"/>
                          </a:solidFill>
                          <a:latin typeface="Montserrat" panose="00000800000000000000" pitchFamily="50" charset="0"/>
                        </a:rPr>
                        <a:t>Crisis Relief Fund</a:t>
                      </a: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endParaRPr lang="en-GB" sz="1400" dirty="0">
                        <a:solidFill>
                          <a:srgbClr val="764A97"/>
                        </a:solidFill>
                        <a:latin typeface="Montserrat" panose="00000800000000000000" pitchFamily="50" charset="0"/>
                      </a:endParaRPr>
                    </a:p>
                    <a:p>
                      <a:pPr marL="0" indent="0">
                        <a:buFont typeface="+mj-lt"/>
                        <a:buNone/>
                      </a:pPr>
                      <a:r>
                        <a:rPr lang="en-GB" sz="1800" dirty="0">
                          <a:solidFill>
                            <a:srgbClr val="FFCD00"/>
                          </a:solidFill>
                          <a:latin typeface="Montserrat" panose="00000800000000000000" pitchFamily="50" charset="0"/>
                        </a:rPr>
                        <a:t>                                 __/1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88BC"/>
                    </a:solidFill>
                  </a:tcPr>
                </a:tc>
                <a:extLst>
                  <a:ext uri="{0D108BD9-81ED-4DB2-BD59-A6C34878D82A}">
                    <a16:rowId xmlns:a16="http://schemas.microsoft.com/office/drawing/2014/main" val="2893603908"/>
                  </a:ext>
                </a:extLst>
              </a:tr>
            </a:tbl>
          </a:graphicData>
        </a:graphic>
      </p:graphicFrame>
      <p:pic>
        <p:nvPicPr>
          <p:cNvPr id="5" name="Picture 4" descr="A black and white logo&#10;&#10;Description automatically generated with low confidence">
            <a:extLst>
              <a:ext uri="{FF2B5EF4-FFF2-40B4-BE49-F238E27FC236}">
                <a16:creationId xmlns:a16="http://schemas.microsoft.com/office/drawing/2014/main" id="{BD837ED9-E072-4188-85F6-6684D95C5E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1406" y="246820"/>
            <a:ext cx="1160938" cy="752796"/>
          </a:xfrm>
          <a:prstGeom prst="rect">
            <a:avLst/>
          </a:prstGeom>
        </p:spPr>
      </p:pic>
    </p:spTree>
    <p:extLst>
      <p:ext uri="{BB962C8B-B14F-4D97-AF65-F5344CB8AC3E}">
        <p14:creationId xmlns:p14="http://schemas.microsoft.com/office/powerpoint/2010/main" val="2180455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E844AF7-1274-45BE-8DC3-F343892E26D3}"/>
              </a:ext>
            </a:extLst>
          </p:cNvPr>
          <p:cNvSpPr>
            <a:spLocks noGrp="1"/>
          </p:cNvSpPr>
          <p:nvPr>
            <p:ph idx="1"/>
          </p:nvPr>
        </p:nvSpPr>
        <p:spPr>
          <a:xfrm>
            <a:off x="128587" y="5374433"/>
            <a:ext cx="11934825" cy="1268963"/>
          </a:xfrm>
          <a:custGeom>
            <a:avLst/>
            <a:gdLst>
              <a:gd name="connsiteX0" fmla="*/ 0 w 11934825"/>
              <a:gd name="connsiteY0" fmla="*/ 0 h 1268963"/>
              <a:gd name="connsiteX1" fmla="*/ 477393 w 11934825"/>
              <a:gd name="connsiteY1" fmla="*/ 0 h 1268963"/>
              <a:gd name="connsiteX2" fmla="*/ 1074134 w 11934825"/>
              <a:gd name="connsiteY2" fmla="*/ 0 h 1268963"/>
              <a:gd name="connsiteX3" fmla="*/ 1432179 w 11934825"/>
              <a:gd name="connsiteY3" fmla="*/ 0 h 1268963"/>
              <a:gd name="connsiteX4" fmla="*/ 2148269 w 11934825"/>
              <a:gd name="connsiteY4" fmla="*/ 0 h 1268963"/>
              <a:gd name="connsiteX5" fmla="*/ 2625662 w 11934825"/>
              <a:gd name="connsiteY5" fmla="*/ 0 h 1268963"/>
              <a:gd name="connsiteX6" fmla="*/ 3222403 w 11934825"/>
              <a:gd name="connsiteY6" fmla="*/ 0 h 1268963"/>
              <a:gd name="connsiteX7" fmla="*/ 3938492 w 11934825"/>
              <a:gd name="connsiteY7" fmla="*/ 0 h 1268963"/>
              <a:gd name="connsiteX8" fmla="*/ 4296537 w 11934825"/>
              <a:gd name="connsiteY8" fmla="*/ 0 h 1268963"/>
              <a:gd name="connsiteX9" fmla="*/ 4773930 w 11934825"/>
              <a:gd name="connsiteY9" fmla="*/ 0 h 1268963"/>
              <a:gd name="connsiteX10" fmla="*/ 5012627 w 11934825"/>
              <a:gd name="connsiteY10" fmla="*/ 0 h 1268963"/>
              <a:gd name="connsiteX11" fmla="*/ 5370671 w 11934825"/>
              <a:gd name="connsiteY11" fmla="*/ 0 h 1268963"/>
              <a:gd name="connsiteX12" fmla="*/ 6086761 w 11934825"/>
              <a:gd name="connsiteY12" fmla="*/ 0 h 1268963"/>
              <a:gd name="connsiteX13" fmla="*/ 6325457 w 11934825"/>
              <a:gd name="connsiteY13" fmla="*/ 0 h 1268963"/>
              <a:gd name="connsiteX14" fmla="*/ 6802850 w 11934825"/>
              <a:gd name="connsiteY14" fmla="*/ 0 h 1268963"/>
              <a:gd name="connsiteX15" fmla="*/ 7160895 w 11934825"/>
              <a:gd name="connsiteY15" fmla="*/ 0 h 1268963"/>
              <a:gd name="connsiteX16" fmla="*/ 7996333 w 11934825"/>
              <a:gd name="connsiteY16" fmla="*/ 0 h 1268963"/>
              <a:gd name="connsiteX17" fmla="*/ 8593074 w 11934825"/>
              <a:gd name="connsiteY17" fmla="*/ 0 h 1268963"/>
              <a:gd name="connsiteX18" fmla="*/ 8831771 w 11934825"/>
              <a:gd name="connsiteY18" fmla="*/ 0 h 1268963"/>
              <a:gd name="connsiteX19" fmla="*/ 9309164 w 11934825"/>
              <a:gd name="connsiteY19" fmla="*/ 0 h 1268963"/>
              <a:gd name="connsiteX20" fmla="*/ 10025253 w 11934825"/>
              <a:gd name="connsiteY20" fmla="*/ 0 h 1268963"/>
              <a:gd name="connsiteX21" fmla="*/ 10621994 w 11934825"/>
              <a:gd name="connsiteY21" fmla="*/ 0 h 1268963"/>
              <a:gd name="connsiteX22" fmla="*/ 10860691 w 11934825"/>
              <a:gd name="connsiteY22" fmla="*/ 0 h 1268963"/>
              <a:gd name="connsiteX23" fmla="*/ 11338084 w 11934825"/>
              <a:gd name="connsiteY23" fmla="*/ 0 h 1268963"/>
              <a:gd name="connsiteX24" fmla="*/ 11934825 w 11934825"/>
              <a:gd name="connsiteY24" fmla="*/ 0 h 1268963"/>
              <a:gd name="connsiteX25" fmla="*/ 11934825 w 11934825"/>
              <a:gd name="connsiteY25" fmla="*/ 410298 h 1268963"/>
              <a:gd name="connsiteX26" fmla="*/ 11934825 w 11934825"/>
              <a:gd name="connsiteY26" fmla="*/ 858665 h 1268963"/>
              <a:gd name="connsiteX27" fmla="*/ 11934825 w 11934825"/>
              <a:gd name="connsiteY27" fmla="*/ 1268963 h 1268963"/>
              <a:gd name="connsiteX28" fmla="*/ 11696129 w 11934825"/>
              <a:gd name="connsiteY28" fmla="*/ 1268963 h 1268963"/>
              <a:gd name="connsiteX29" fmla="*/ 10860691 w 11934825"/>
              <a:gd name="connsiteY29" fmla="*/ 1268963 h 1268963"/>
              <a:gd name="connsiteX30" fmla="*/ 10502646 w 11934825"/>
              <a:gd name="connsiteY30" fmla="*/ 1268963 h 1268963"/>
              <a:gd name="connsiteX31" fmla="*/ 10263950 w 11934825"/>
              <a:gd name="connsiteY31" fmla="*/ 1268963 h 1268963"/>
              <a:gd name="connsiteX32" fmla="*/ 9667208 w 11934825"/>
              <a:gd name="connsiteY32" fmla="*/ 1268963 h 1268963"/>
              <a:gd name="connsiteX33" fmla="*/ 9070467 w 11934825"/>
              <a:gd name="connsiteY33" fmla="*/ 1268963 h 1268963"/>
              <a:gd name="connsiteX34" fmla="*/ 8354377 w 11934825"/>
              <a:gd name="connsiteY34" fmla="*/ 1268963 h 1268963"/>
              <a:gd name="connsiteX35" fmla="*/ 7757636 w 11934825"/>
              <a:gd name="connsiteY35" fmla="*/ 1268963 h 1268963"/>
              <a:gd name="connsiteX36" fmla="*/ 7160895 w 11934825"/>
              <a:gd name="connsiteY36" fmla="*/ 1268963 h 1268963"/>
              <a:gd name="connsiteX37" fmla="*/ 6683502 w 11934825"/>
              <a:gd name="connsiteY37" fmla="*/ 1268963 h 1268963"/>
              <a:gd name="connsiteX38" fmla="*/ 5848064 w 11934825"/>
              <a:gd name="connsiteY38" fmla="*/ 1268963 h 1268963"/>
              <a:gd name="connsiteX39" fmla="*/ 5490020 w 11934825"/>
              <a:gd name="connsiteY39" fmla="*/ 1268963 h 1268963"/>
              <a:gd name="connsiteX40" fmla="*/ 5251323 w 11934825"/>
              <a:gd name="connsiteY40" fmla="*/ 1268963 h 1268963"/>
              <a:gd name="connsiteX41" fmla="*/ 4535233 w 11934825"/>
              <a:gd name="connsiteY41" fmla="*/ 1268963 h 1268963"/>
              <a:gd name="connsiteX42" fmla="*/ 3819144 w 11934825"/>
              <a:gd name="connsiteY42" fmla="*/ 1268963 h 1268963"/>
              <a:gd name="connsiteX43" fmla="*/ 3103054 w 11934825"/>
              <a:gd name="connsiteY43" fmla="*/ 1268963 h 1268963"/>
              <a:gd name="connsiteX44" fmla="*/ 2506313 w 11934825"/>
              <a:gd name="connsiteY44" fmla="*/ 1268963 h 1268963"/>
              <a:gd name="connsiteX45" fmla="*/ 1670875 w 11934825"/>
              <a:gd name="connsiteY45" fmla="*/ 1268963 h 1268963"/>
              <a:gd name="connsiteX46" fmla="*/ 954786 w 11934825"/>
              <a:gd name="connsiteY46" fmla="*/ 1268963 h 1268963"/>
              <a:gd name="connsiteX47" fmla="*/ 596741 w 11934825"/>
              <a:gd name="connsiteY47" fmla="*/ 1268963 h 1268963"/>
              <a:gd name="connsiteX48" fmla="*/ 0 w 11934825"/>
              <a:gd name="connsiteY48" fmla="*/ 1268963 h 1268963"/>
              <a:gd name="connsiteX49" fmla="*/ 0 w 11934825"/>
              <a:gd name="connsiteY49" fmla="*/ 858665 h 1268963"/>
              <a:gd name="connsiteX50" fmla="*/ 0 w 11934825"/>
              <a:gd name="connsiteY50" fmla="*/ 448367 h 1268963"/>
              <a:gd name="connsiteX51" fmla="*/ 0 w 11934825"/>
              <a:gd name="connsiteY51" fmla="*/ 0 h 1268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934825" h="1268963" fill="none" extrusionOk="0">
                <a:moveTo>
                  <a:pt x="0" y="0"/>
                </a:moveTo>
                <a:cubicBezTo>
                  <a:pt x="121170" y="-32148"/>
                  <a:pt x="328642" y="9036"/>
                  <a:pt x="477393" y="0"/>
                </a:cubicBezTo>
                <a:cubicBezTo>
                  <a:pt x="626144" y="-9036"/>
                  <a:pt x="801153" y="43801"/>
                  <a:pt x="1074134" y="0"/>
                </a:cubicBezTo>
                <a:cubicBezTo>
                  <a:pt x="1347115" y="-43801"/>
                  <a:pt x="1272488" y="7994"/>
                  <a:pt x="1432179" y="0"/>
                </a:cubicBezTo>
                <a:cubicBezTo>
                  <a:pt x="1591871" y="-7994"/>
                  <a:pt x="1813785" y="76063"/>
                  <a:pt x="2148269" y="0"/>
                </a:cubicBezTo>
                <a:cubicBezTo>
                  <a:pt x="2482753" y="-76063"/>
                  <a:pt x="2507136" y="28187"/>
                  <a:pt x="2625662" y="0"/>
                </a:cubicBezTo>
                <a:cubicBezTo>
                  <a:pt x="2744188" y="-28187"/>
                  <a:pt x="3097546" y="62806"/>
                  <a:pt x="3222403" y="0"/>
                </a:cubicBezTo>
                <a:cubicBezTo>
                  <a:pt x="3347260" y="-62806"/>
                  <a:pt x="3641511" y="13635"/>
                  <a:pt x="3938492" y="0"/>
                </a:cubicBezTo>
                <a:cubicBezTo>
                  <a:pt x="4235473" y="-13635"/>
                  <a:pt x="4202308" y="39701"/>
                  <a:pt x="4296537" y="0"/>
                </a:cubicBezTo>
                <a:cubicBezTo>
                  <a:pt x="4390766" y="-39701"/>
                  <a:pt x="4544293" y="50917"/>
                  <a:pt x="4773930" y="0"/>
                </a:cubicBezTo>
                <a:cubicBezTo>
                  <a:pt x="5003567" y="-50917"/>
                  <a:pt x="4922374" y="23180"/>
                  <a:pt x="5012627" y="0"/>
                </a:cubicBezTo>
                <a:cubicBezTo>
                  <a:pt x="5102880" y="-23180"/>
                  <a:pt x="5222049" y="2239"/>
                  <a:pt x="5370671" y="0"/>
                </a:cubicBezTo>
                <a:cubicBezTo>
                  <a:pt x="5519293" y="-2239"/>
                  <a:pt x="5904806" y="22463"/>
                  <a:pt x="6086761" y="0"/>
                </a:cubicBezTo>
                <a:cubicBezTo>
                  <a:pt x="6268716" y="-22463"/>
                  <a:pt x="6218221" y="21414"/>
                  <a:pt x="6325457" y="0"/>
                </a:cubicBezTo>
                <a:cubicBezTo>
                  <a:pt x="6432693" y="-21414"/>
                  <a:pt x="6695510" y="23025"/>
                  <a:pt x="6802850" y="0"/>
                </a:cubicBezTo>
                <a:cubicBezTo>
                  <a:pt x="6910190" y="-23025"/>
                  <a:pt x="7055651" y="8750"/>
                  <a:pt x="7160895" y="0"/>
                </a:cubicBezTo>
                <a:cubicBezTo>
                  <a:pt x="7266139" y="-8750"/>
                  <a:pt x="7641455" y="73385"/>
                  <a:pt x="7996333" y="0"/>
                </a:cubicBezTo>
                <a:cubicBezTo>
                  <a:pt x="8351211" y="-73385"/>
                  <a:pt x="8456586" y="11251"/>
                  <a:pt x="8593074" y="0"/>
                </a:cubicBezTo>
                <a:cubicBezTo>
                  <a:pt x="8729562" y="-11251"/>
                  <a:pt x="8740670" y="18671"/>
                  <a:pt x="8831771" y="0"/>
                </a:cubicBezTo>
                <a:cubicBezTo>
                  <a:pt x="8922872" y="-18671"/>
                  <a:pt x="9196997" y="15810"/>
                  <a:pt x="9309164" y="0"/>
                </a:cubicBezTo>
                <a:cubicBezTo>
                  <a:pt x="9421331" y="-15810"/>
                  <a:pt x="9834224" y="46551"/>
                  <a:pt x="10025253" y="0"/>
                </a:cubicBezTo>
                <a:cubicBezTo>
                  <a:pt x="10216282" y="-46551"/>
                  <a:pt x="10439247" y="33460"/>
                  <a:pt x="10621994" y="0"/>
                </a:cubicBezTo>
                <a:cubicBezTo>
                  <a:pt x="10804741" y="-33460"/>
                  <a:pt x="10779695" y="3388"/>
                  <a:pt x="10860691" y="0"/>
                </a:cubicBezTo>
                <a:cubicBezTo>
                  <a:pt x="10941687" y="-3388"/>
                  <a:pt x="11200324" y="9552"/>
                  <a:pt x="11338084" y="0"/>
                </a:cubicBezTo>
                <a:cubicBezTo>
                  <a:pt x="11475844" y="-9552"/>
                  <a:pt x="11789343" y="34154"/>
                  <a:pt x="11934825" y="0"/>
                </a:cubicBezTo>
                <a:cubicBezTo>
                  <a:pt x="11955048" y="112746"/>
                  <a:pt x="11919201" y="260402"/>
                  <a:pt x="11934825" y="410298"/>
                </a:cubicBezTo>
                <a:cubicBezTo>
                  <a:pt x="11950449" y="560194"/>
                  <a:pt x="11886967" y="705874"/>
                  <a:pt x="11934825" y="858665"/>
                </a:cubicBezTo>
                <a:cubicBezTo>
                  <a:pt x="11982683" y="1011456"/>
                  <a:pt x="11892313" y="1067365"/>
                  <a:pt x="11934825" y="1268963"/>
                </a:cubicBezTo>
                <a:cubicBezTo>
                  <a:pt x="11822929" y="1295185"/>
                  <a:pt x="11794468" y="1249870"/>
                  <a:pt x="11696129" y="1268963"/>
                </a:cubicBezTo>
                <a:cubicBezTo>
                  <a:pt x="11597790" y="1288056"/>
                  <a:pt x="11221098" y="1236317"/>
                  <a:pt x="10860691" y="1268963"/>
                </a:cubicBezTo>
                <a:cubicBezTo>
                  <a:pt x="10500284" y="1301609"/>
                  <a:pt x="10649813" y="1244250"/>
                  <a:pt x="10502646" y="1268963"/>
                </a:cubicBezTo>
                <a:cubicBezTo>
                  <a:pt x="10355479" y="1293676"/>
                  <a:pt x="10347796" y="1249955"/>
                  <a:pt x="10263950" y="1268963"/>
                </a:cubicBezTo>
                <a:cubicBezTo>
                  <a:pt x="10180104" y="1287971"/>
                  <a:pt x="9886751" y="1201310"/>
                  <a:pt x="9667208" y="1268963"/>
                </a:cubicBezTo>
                <a:cubicBezTo>
                  <a:pt x="9447665" y="1336616"/>
                  <a:pt x="9215069" y="1236003"/>
                  <a:pt x="9070467" y="1268963"/>
                </a:cubicBezTo>
                <a:cubicBezTo>
                  <a:pt x="8925865" y="1301923"/>
                  <a:pt x="8522661" y="1224558"/>
                  <a:pt x="8354377" y="1268963"/>
                </a:cubicBezTo>
                <a:cubicBezTo>
                  <a:pt x="8186093" y="1313368"/>
                  <a:pt x="7982123" y="1247367"/>
                  <a:pt x="7757636" y="1268963"/>
                </a:cubicBezTo>
                <a:cubicBezTo>
                  <a:pt x="7533149" y="1290559"/>
                  <a:pt x="7418023" y="1223085"/>
                  <a:pt x="7160895" y="1268963"/>
                </a:cubicBezTo>
                <a:cubicBezTo>
                  <a:pt x="6903767" y="1314841"/>
                  <a:pt x="6856673" y="1214517"/>
                  <a:pt x="6683502" y="1268963"/>
                </a:cubicBezTo>
                <a:cubicBezTo>
                  <a:pt x="6510331" y="1323409"/>
                  <a:pt x="6117253" y="1226318"/>
                  <a:pt x="5848064" y="1268963"/>
                </a:cubicBezTo>
                <a:cubicBezTo>
                  <a:pt x="5578875" y="1311608"/>
                  <a:pt x="5626870" y="1243782"/>
                  <a:pt x="5490020" y="1268963"/>
                </a:cubicBezTo>
                <a:cubicBezTo>
                  <a:pt x="5353170" y="1294144"/>
                  <a:pt x="5317553" y="1240364"/>
                  <a:pt x="5251323" y="1268963"/>
                </a:cubicBezTo>
                <a:cubicBezTo>
                  <a:pt x="5185093" y="1297562"/>
                  <a:pt x="4859654" y="1268075"/>
                  <a:pt x="4535233" y="1268963"/>
                </a:cubicBezTo>
                <a:cubicBezTo>
                  <a:pt x="4210812" y="1269851"/>
                  <a:pt x="4136633" y="1203375"/>
                  <a:pt x="3819144" y="1268963"/>
                </a:cubicBezTo>
                <a:cubicBezTo>
                  <a:pt x="3501655" y="1334551"/>
                  <a:pt x="3328674" y="1198106"/>
                  <a:pt x="3103054" y="1268963"/>
                </a:cubicBezTo>
                <a:cubicBezTo>
                  <a:pt x="2877434" y="1339820"/>
                  <a:pt x="2655483" y="1262580"/>
                  <a:pt x="2506313" y="1268963"/>
                </a:cubicBezTo>
                <a:cubicBezTo>
                  <a:pt x="2357143" y="1275346"/>
                  <a:pt x="2077475" y="1243123"/>
                  <a:pt x="1670875" y="1268963"/>
                </a:cubicBezTo>
                <a:cubicBezTo>
                  <a:pt x="1264275" y="1294803"/>
                  <a:pt x="1311124" y="1243214"/>
                  <a:pt x="954786" y="1268963"/>
                </a:cubicBezTo>
                <a:cubicBezTo>
                  <a:pt x="598448" y="1294712"/>
                  <a:pt x="760333" y="1244589"/>
                  <a:pt x="596741" y="1268963"/>
                </a:cubicBezTo>
                <a:cubicBezTo>
                  <a:pt x="433149" y="1293337"/>
                  <a:pt x="219667" y="1227196"/>
                  <a:pt x="0" y="1268963"/>
                </a:cubicBezTo>
                <a:cubicBezTo>
                  <a:pt x="-20283" y="1135599"/>
                  <a:pt x="35887" y="1061348"/>
                  <a:pt x="0" y="858665"/>
                </a:cubicBezTo>
                <a:cubicBezTo>
                  <a:pt x="-35887" y="655982"/>
                  <a:pt x="41830" y="597812"/>
                  <a:pt x="0" y="448367"/>
                </a:cubicBezTo>
                <a:cubicBezTo>
                  <a:pt x="-41830" y="298922"/>
                  <a:pt x="33115" y="181591"/>
                  <a:pt x="0" y="0"/>
                </a:cubicBezTo>
                <a:close/>
              </a:path>
              <a:path w="11934825" h="1268963" stroke="0" extrusionOk="0">
                <a:moveTo>
                  <a:pt x="0" y="0"/>
                </a:moveTo>
                <a:cubicBezTo>
                  <a:pt x="122334" y="-68984"/>
                  <a:pt x="384290" y="39524"/>
                  <a:pt x="596741" y="0"/>
                </a:cubicBezTo>
                <a:cubicBezTo>
                  <a:pt x="809192" y="-39524"/>
                  <a:pt x="930208" y="39123"/>
                  <a:pt x="1193483" y="0"/>
                </a:cubicBezTo>
                <a:cubicBezTo>
                  <a:pt x="1456758" y="-39123"/>
                  <a:pt x="1666629" y="60909"/>
                  <a:pt x="1790224" y="0"/>
                </a:cubicBezTo>
                <a:cubicBezTo>
                  <a:pt x="1913819" y="-60909"/>
                  <a:pt x="1920388" y="13753"/>
                  <a:pt x="2028920" y="0"/>
                </a:cubicBezTo>
                <a:cubicBezTo>
                  <a:pt x="2137452" y="-13753"/>
                  <a:pt x="2212576" y="18215"/>
                  <a:pt x="2267617" y="0"/>
                </a:cubicBezTo>
                <a:cubicBezTo>
                  <a:pt x="2322658" y="-18215"/>
                  <a:pt x="2739255" y="54529"/>
                  <a:pt x="3103055" y="0"/>
                </a:cubicBezTo>
                <a:cubicBezTo>
                  <a:pt x="3466855" y="-54529"/>
                  <a:pt x="3574277" y="41332"/>
                  <a:pt x="3819144" y="0"/>
                </a:cubicBezTo>
                <a:cubicBezTo>
                  <a:pt x="4064011" y="-41332"/>
                  <a:pt x="4262945" y="33194"/>
                  <a:pt x="4415885" y="0"/>
                </a:cubicBezTo>
                <a:cubicBezTo>
                  <a:pt x="4568825" y="-33194"/>
                  <a:pt x="4782977" y="72236"/>
                  <a:pt x="5131975" y="0"/>
                </a:cubicBezTo>
                <a:cubicBezTo>
                  <a:pt x="5480973" y="-72236"/>
                  <a:pt x="5388173" y="11392"/>
                  <a:pt x="5490020" y="0"/>
                </a:cubicBezTo>
                <a:cubicBezTo>
                  <a:pt x="5591867" y="-11392"/>
                  <a:pt x="5751616" y="13279"/>
                  <a:pt x="5848064" y="0"/>
                </a:cubicBezTo>
                <a:cubicBezTo>
                  <a:pt x="5944512" y="-13279"/>
                  <a:pt x="6026172" y="3114"/>
                  <a:pt x="6086761" y="0"/>
                </a:cubicBezTo>
                <a:cubicBezTo>
                  <a:pt x="6147350" y="-3114"/>
                  <a:pt x="6261434" y="26993"/>
                  <a:pt x="6325457" y="0"/>
                </a:cubicBezTo>
                <a:cubicBezTo>
                  <a:pt x="6389480" y="-26993"/>
                  <a:pt x="6798019" y="48524"/>
                  <a:pt x="7160895" y="0"/>
                </a:cubicBezTo>
                <a:cubicBezTo>
                  <a:pt x="7523771" y="-48524"/>
                  <a:pt x="7521243" y="17348"/>
                  <a:pt x="7638288" y="0"/>
                </a:cubicBezTo>
                <a:cubicBezTo>
                  <a:pt x="7755333" y="-17348"/>
                  <a:pt x="7800862" y="7841"/>
                  <a:pt x="7876985" y="0"/>
                </a:cubicBezTo>
                <a:cubicBezTo>
                  <a:pt x="7953108" y="-7841"/>
                  <a:pt x="8074082" y="10225"/>
                  <a:pt x="8235029" y="0"/>
                </a:cubicBezTo>
                <a:cubicBezTo>
                  <a:pt x="8395976" y="-10225"/>
                  <a:pt x="8781704" y="99801"/>
                  <a:pt x="9070467" y="0"/>
                </a:cubicBezTo>
                <a:cubicBezTo>
                  <a:pt x="9359230" y="-99801"/>
                  <a:pt x="9532869" y="12034"/>
                  <a:pt x="9786557" y="0"/>
                </a:cubicBezTo>
                <a:cubicBezTo>
                  <a:pt x="10040245" y="-12034"/>
                  <a:pt x="9961513" y="14351"/>
                  <a:pt x="10025253" y="0"/>
                </a:cubicBezTo>
                <a:cubicBezTo>
                  <a:pt x="10088993" y="-14351"/>
                  <a:pt x="10242181" y="3830"/>
                  <a:pt x="10383298" y="0"/>
                </a:cubicBezTo>
                <a:cubicBezTo>
                  <a:pt x="10524415" y="-3830"/>
                  <a:pt x="10978915" y="84875"/>
                  <a:pt x="11218736" y="0"/>
                </a:cubicBezTo>
                <a:cubicBezTo>
                  <a:pt x="11458557" y="-84875"/>
                  <a:pt x="11641538" y="3822"/>
                  <a:pt x="11934825" y="0"/>
                </a:cubicBezTo>
                <a:cubicBezTo>
                  <a:pt x="11941045" y="207979"/>
                  <a:pt x="11890997" y="318560"/>
                  <a:pt x="11934825" y="422988"/>
                </a:cubicBezTo>
                <a:cubicBezTo>
                  <a:pt x="11978653" y="527416"/>
                  <a:pt x="11894005" y="642159"/>
                  <a:pt x="11934825" y="807906"/>
                </a:cubicBezTo>
                <a:cubicBezTo>
                  <a:pt x="11975645" y="973653"/>
                  <a:pt x="11881998" y="1050397"/>
                  <a:pt x="11934825" y="1268963"/>
                </a:cubicBezTo>
                <a:cubicBezTo>
                  <a:pt x="11707136" y="1275668"/>
                  <a:pt x="11680245" y="1221976"/>
                  <a:pt x="11457432" y="1268963"/>
                </a:cubicBezTo>
                <a:cubicBezTo>
                  <a:pt x="11234619" y="1315950"/>
                  <a:pt x="11195618" y="1259279"/>
                  <a:pt x="11099387" y="1268963"/>
                </a:cubicBezTo>
                <a:cubicBezTo>
                  <a:pt x="11003156" y="1278647"/>
                  <a:pt x="10691306" y="1261627"/>
                  <a:pt x="10383298" y="1268963"/>
                </a:cubicBezTo>
                <a:cubicBezTo>
                  <a:pt x="10075290" y="1276299"/>
                  <a:pt x="10070369" y="1231490"/>
                  <a:pt x="9905905" y="1268963"/>
                </a:cubicBezTo>
                <a:cubicBezTo>
                  <a:pt x="9741441" y="1306436"/>
                  <a:pt x="9772366" y="1245478"/>
                  <a:pt x="9667208" y="1268963"/>
                </a:cubicBezTo>
                <a:cubicBezTo>
                  <a:pt x="9562050" y="1292448"/>
                  <a:pt x="9515694" y="1245115"/>
                  <a:pt x="9428512" y="1268963"/>
                </a:cubicBezTo>
                <a:cubicBezTo>
                  <a:pt x="9341330" y="1292811"/>
                  <a:pt x="8904182" y="1210738"/>
                  <a:pt x="8712422" y="1268963"/>
                </a:cubicBezTo>
                <a:cubicBezTo>
                  <a:pt x="8520662" y="1327188"/>
                  <a:pt x="8297485" y="1244048"/>
                  <a:pt x="7996333" y="1268963"/>
                </a:cubicBezTo>
                <a:cubicBezTo>
                  <a:pt x="7695181" y="1293878"/>
                  <a:pt x="7850935" y="1242070"/>
                  <a:pt x="7757636" y="1268963"/>
                </a:cubicBezTo>
                <a:cubicBezTo>
                  <a:pt x="7664337" y="1295856"/>
                  <a:pt x="7186358" y="1250998"/>
                  <a:pt x="7041547" y="1268963"/>
                </a:cubicBezTo>
                <a:cubicBezTo>
                  <a:pt x="6896736" y="1286928"/>
                  <a:pt x="6585312" y="1199444"/>
                  <a:pt x="6206109" y="1268963"/>
                </a:cubicBezTo>
                <a:cubicBezTo>
                  <a:pt x="5826906" y="1338482"/>
                  <a:pt x="5721279" y="1213479"/>
                  <a:pt x="5490020" y="1268963"/>
                </a:cubicBezTo>
                <a:cubicBezTo>
                  <a:pt x="5258761" y="1324447"/>
                  <a:pt x="5181797" y="1231574"/>
                  <a:pt x="5012626" y="1268963"/>
                </a:cubicBezTo>
                <a:cubicBezTo>
                  <a:pt x="4843455" y="1306352"/>
                  <a:pt x="4412837" y="1220954"/>
                  <a:pt x="4177189" y="1268963"/>
                </a:cubicBezTo>
                <a:cubicBezTo>
                  <a:pt x="3941541" y="1316972"/>
                  <a:pt x="3682518" y="1195455"/>
                  <a:pt x="3461099" y="1268963"/>
                </a:cubicBezTo>
                <a:cubicBezTo>
                  <a:pt x="3239680" y="1342471"/>
                  <a:pt x="3089288" y="1262921"/>
                  <a:pt x="2983706" y="1268963"/>
                </a:cubicBezTo>
                <a:cubicBezTo>
                  <a:pt x="2878124" y="1275005"/>
                  <a:pt x="2731774" y="1248282"/>
                  <a:pt x="2625661" y="1268963"/>
                </a:cubicBezTo>
                <a:cubicBezTo>
                  <a:pt x="2519548" y="1289644"/>
                  <a:pt x="2341401" y="1228054"/>
                  <a:pt x="2267617" y="1268963"/>
                </a:cubicBezTo>
                <a:cubicBezTo>
                  <a:pt x="2193833" y="1309872"/>
                  <a:pt x="1816985" y="1231008"/>
                  <a:pt x="1551527" y="1268963"/>
                </a:cubicBezTo>
                <a:cubicBezTo>
                  <a:pt x="1286069" y="1306918"/>
                  <a:pt x="1163053" y="1234021"/>
                  <a:pt x="835438" y="1268963"/>
                </a:cubicBezTo>
                <a:cubicBezTo>
                  <a:pt x="507823" y="1303905"/>
                  <a:pt x="292444" y="1202224"/>
                  <a:pt x="0" y="1268963"/>
                </a:cubicBezTo>
                <a:cubicBezTo>
                  <a:pt x="-31851" y="1118179"/>
                  <a:pt x="28609" y="1053666"/>
                  <a:pt x="0" y="871355"/>
                </a:cubicBezTo>
                <a:cubicBezTo>
                  <a:pt x="-28609" y="689044"/>
                  <a:pt x="46565" y="579517"/>
                  <a:pt x="0" y="448367"/>
                </a:cubicBezTo>
                <a:cubicBezTo>
                  <a:pt x="-46565" y="317217"/>
                  <a:pt x="23092" y="209282"/>
                  <a:pt x="0" y="0"/>
                </a:cubicBezTo>
                <a:close/>
              </a:path>
            </a:pathLst>
          </a:custGeom>
          <a:ln w="38100">
            <a:solidFill>
              <a:srgbClr val="FFCD00"/>
            </a:solidFill>
            <a:extLst>
              <a:ext uri="{C807C97D-BFC1-408E-A445-0C87EB9F89A2}">
                <ask:lineSketchStyleProps xmlns:ask="http://schemas.microsoft.com/office/drawing/2018/sketchyshapes" sd="2191735121">
                  <ask:type>
                    <ask:lineSketchScribble/>
                  </ask:type>
                </ask:lineSketchStyleProps>
              </a:ext>
            </a:extLst>
          </a:ln>
        </p:spPr>
        <p:txBody>
          <a:bodyPr>
            <a:normAutofit fontScale="32500" lnSpcReduction="20000"/>
          </a:bodyPr>
          <a:lstStyle/>
          <a:p>
            <a:pPr marL="0" indent="0">
              <a:buNone/>
            </a:pPr>
            <a:endParaRPr lang="en-GB" sz="1600" b="1" dirty="0">
              <a:latin typeface="Montserrat" panose="00000800000000000000" pitchFamily="50" charset="0"/>
            </a:endParaRPr>
          </a:p>
          <a:p>
            <a:pPr marL="0" indent="0">
              <a:buNone/>
            </a:pPr>
            <a:endParaRPr lang="en-GB" sz="1600" b="1" dirty="0">
              <a:latin typeface="Montserrat" panose="00000800000000000000" pitchFamily="50" charset="0"/>
            </a:endParaRPr>
          </a:p>
          <a:p>
            <a:pPr marL="0" indent="0">
              <a:buNone/>
            </a:pPr>
            <a:endParaRPr lang="en-GB" sz="1600" b="1" dirty="0">
              <a:latin typeface="Montserrat" panose="00000800000000000000" pitchFamily="50" charset="0"/>
            </a:endParaRPr>
          </a:p>
          <a:p>
            <a:pPr marL="0" indent="0">
              <a:buNone/>
            </a:pPr>
            <a:r>
              <a:rPr lang="en-GB" sz="2800" b="1" dirty="0">
                <a:latin typeface="Montserrat" panose="00000800000000000000" pitchFamily="50" charset="0"/>
              </a:rPr>
              <a:t>Abbreviations: </a:t>
            </a:r>
            <a:r>
              <a:rPr lang="en-GB" sz="2800" b="1" dirty="0">
                <a:solidFill>
                  <a:srgbClr val="FFCD00"/>
                </a:solidFill>
                <a:latin typeface="Montserrat" panose="00000800000000000000" pitchFamily="50" charset="0"/>
              </a:rPr>
              <a:t>NAPE </a:t>
            </a:r>
            <a:r>
              <a:rPr lang="en-GB" sz="2800" b="1" dirty="0">
                <a:latin typeface="Montserrat" panose="00000800000000000000" pitchFamily="50" charset="0"/>
              </a:rPr>
              <a:t>National Association of Professional Environmentalists | </a:t>
            </a:r>
            <a:r>
              <a:rPr lang="en-GB" sz="2800" b="1" dirty="0" err="1">
                <a:solidFill>
                  <a:srgbClr val="FFCD00"/>
                </a:solidFill>
                <a:latin typeface="Montserrat" panose="00000800000000000000" pitchFamily="50" charset="0"/>
              </a:rPr>
              <a:t>nawad</a:t>
            </a:r>
            <a:r>
              <a:rPr lang="en-GB" sz="2800" b="1" dirty="0">
                <a:solidFill>
                  <a:srgbClr val="FFCD00"/>
                </a:solidFill>
                <a:latin typeface="Montserrat" panose="00000800000000000000" pitchFamily="50" charset="0"/>
              </a:rPr>
              <a:t> </a:t>
            </a:r>
            <a:r>
              <a:rPr lang="en-GB" sz="2800" b="1" dirty="0">
                <a:solidFill>
                  <a:schemeClr val="tx1"/>
                </a:solidFill>
                <a:latin typeface="Montserrat" panose="00000800000000000000" pitchFamily="50" charset="0"/>
              </a:rPr>
              <a:t>National Association for Women’s Action in Development | </a:t>
            </a:r>
            <a:r>
              <a:rPr lang="en-GB" sz="2800" b="1" dirty="0" err="1">
                <a:solidFill>
                  <a:srgbClr val="FFCD00"/>
                </a:solidFill>
                <a:latin typeface="Montserrat" panose="00000800000000000000" pitchFamily="50" charset="0"/>
              </a:rPr>
              <a:t>ewdna</a:t>
            </a:r>
            <a:r>
              <a:rPr lang="en-GB" sz="2800" b="1" dirty="0">
                <a:solidFill>
                  <a:srgbClr val="FFCD00"/>
                </a:solidFill>
                <a:latin typeface="Montserrat" panose="00000800000000000000" pitchFamily="50" charset="0"/>
              </a:rPr>
              <a:t> </a:t>
            </a:r>
            <a:r>
              <a:rPr lang="en-GB" sz="2800" b="1" dirty="0">
                <a:solidFill>
                  <a:schemeClr val="tx1"/>
                </a:solidFill>
                <a:latin typeface="Montserrat" panose="00000800000000000000" pitchFamily="50" charset="0"/>
              </a:rPr>
              <a:t>Ethiopian Women with Disability National Association | </a:t>
            </a:r>
            <a:r>
              <a:rPr lang="en-GB" sz="2800" b="1" dirty="0">
                <a:solidFill>
                  <a:srgbClr val="FFCD00"/>
                </a:solidFill>
                <a:latin typeface="Montserrat" panose="00000800000000000000" pitchFamily="50" charset="0"/>
              </a:rPr>
              <a:t>ZCIEA </a:t>
            </a:r>
            <a:r>
              <a:rPr lang="en-GB" sz="2800" b="1" dirty="0">
                <a:solidFill>
                  <a:schemeClr val="tx1"/>
                </a:solidFill>
                <a:latin typeface="Montserrat" panose="00000800000000000000" pitchFamily="50" charset="0"/>
              </a:rPr>
              <a:t>Zimbabwe Chamber of Informal Associations | </a:t>
            </a:r>
            <a:r>
              <a:rPr lang="en-GB" sz="2800" b="1" dirty="0">
                <a:solidFill>
                  <a:srgbClr val="FFCD00"/>
                </a:solidFill>
                <a:latin typeface="Montserrat" panose="00000800000000000000" pitchFamily="50" charset="0"/>
              </a:rPr>
              <a:t>AWSAD </a:t>
            </a:r>
            <a:r>
              <a:rPr lang="en-US" sz="2800" b="1" dirty="0">
                <a:solidFill>
                  <a:schemeClr val="tx1"/>
                </a:solidFill>
                <a:latin typeface="Montserrat" panose="00000800000000000000" pitchFamily="50" charset="0"/>
              </a:rPr>
              <a:t>Association for Women’s Sanctuary and Development </a:t>
            </a:r>
            <a:endParaRPr lang="en-GB" sz="2800" b="1" dirty="0">
              <a:latin typeface="Montserrat" panose="00000800000000000000" pitchFamily="50" charset="0"/>
            </a:endParaRPr>
          </a:p>
          <a:p>
            <a:pPr marL="0" indent="0">
              <a:buNone/>
            </a:pPr>
            <a:r>
              <a:rPr lang="en-GB" sz="2800" b="1" dirty="0">
                <a:solidFill>
                  <a:srgbClr val="FFCD00"/>
                </a:solidFill>
                <a:latin typeface="Montserrat" panose="00000800000000000000" pitchFamily="50" charset="0"/>
              </a:rPr>
              <a:t>Informal work </a:t>
            </a:r>
            <a:r>
              <a:rPr lang="en-GB" sz="2800" b="1" dirty="0">
                <a:latin typeface="Montserrat" panose="00000800000000000000" pitchFamily="50" charset="0"/>
              </a:rPr>
              <a:t>refers to professions such as vendors, cross border traders, hairdressers, back yard welders, carpenters, mechanics, tuck shop owners, basic household small scale manufacturers, artisanal miners, flea market traders, fruit and veggies traders, subsistence farmers, and more. </a:t>
            </a:r>
          </a:p>
          <a:p>
            <a:pPr marL="0" indent="0">
              <a:buNone/>
            </a:pPr>
            <a:endParaRPr lang="en-GB" sz="1600" b="1" dirty="0">
              <a:latin typeface="Montserrat" panose="00000800000000000000" pitchFamily="50" charset="0"/>
            </a:endParaRPr>
          </a:p>
          <a:p>
            <a:pPr marL="0" indent="0">
              <a:buNone/>
            </a:pPr>
            <a:endParaRPr lang="en-GB" b="1" dirty="0">
              <a:latin typeface="Montserrat" panose="00000800000000000000" pitchFamily="50" charset="0"/>
            </a:endParaRPr>
          </a:p>
          <a:p>
            <a:pPr marL="0" indent="0">
              <a:buNone/>
            </a:pPr>
            <a:endParaRPr lang="en-GB" b="1" dirty="0">
              <a:latin typeface="Montserrat" panose="00000800000000000000" pitchFamily="50" charset="0"/>
            </a:endParaRPr>
          </a:p>
        </p:txBody>
      </p:sp>
      <p:sp>
        <p:nvSpPr>
          <p:cNvPr id="10" name="TextBox 9">
            <a:extLst>
              <a:ext uri="{FF2B5EF4-FFF2-40B4-BE49-F238E27FC236}">
                <a16:creationId xmlns:a16="http://schemas.microsoft.com/office/drawing/2014/main" id="{9A026C89-1793-4B17-B8C3-BF7138C5474E}"/>
              </a:ext>
            </a:extLst>
          </p:cNvPr>
          <p:cNvSpPr txBox="1"/>
          <p:nvPr/>
        </p:nvSpPr>
        <p:spPr>
          <a:xfrm>
            <a:off x="272140" y="101689"/>
            <a:ext cx="3312369" cy="2862322"/>
          </a:xfrm>
          <a:custGeom>
            <a:avLst/>
            <a:gdLst>
              <a:gd name="connsiteX0" fmla="*/ 0 w 3312369"/>
              <a:gd name="connsiteY0" fmla="*/ 0 h 2862322"/>
              <a:gd name="connsiteX1" fmla="*/ 618309 w 3312369"/>
              <a:gd name="connsiteY1" fmla="*/ 0 h 2862322"/>
              <a:gd name="connsiteX2" fmla="*/ 1236618 w 3312369"/>
              <a:gd name="connsiteY2" fmla="*/ 0 h 2862322"/>
              <a:gd name="connsiteX3" fmla="*/ 1854927 w 3312369"/>
              <a:gd name="connsiteY3" fmla="*/ 0 h 2862322"/>
              <a:gd name="connsiteX4" fmla="*/ 2440112 w 3312369"/>
              <a:gd name="connsiteY4" fmla="*/ 0 h 2862322"/>
              <a:gd name="connsiteX5" fmla="*/ 3312369 w 3312369"/>
              <a:gd name="connsiteY5" fmla="*/ 0 h 2862322"/>
              <a:gd name="connsiteX6" fmla="*/ 3312369 w 3312369"/>
              <a:gd name="connsiteY6" fmla="*/ 486595 h 2862322"/>
              <a:gd name="connsiteX7" fmla="*/ 3312369 w 3312369"/>
              <a:gd name="connsiteY7" fmla="*/ 1030436 h 2862322"/>
              <a:gd name="connsiteX8" fmla="*/ 3312369 w 3312369"/>
              <a:gd name="connsiteY8" fmla="*/ 1545654 h 2862322"/>
              <a:gd name="connsiteX9" fmla="*/ 3312369 w 3312369"/>
              <a:gd name="connsiteY9" fmla="*/ 2175365 h 2862322"/>
              <a:gd name="connsiteX10" fmla="*/ 3312369 w 3312369"/>
              <a:gd name="connsiteY10" fmla="*/ 2862322 h 2862322"/>
              <a:gd name="connsiteX11" fmla="*/ 2826555 w 3312369"/>
              <a:gd name="connsiteY11" fmla="*/ 2862322 h 2862322"/>
              <a:gd name="connsiteX12" fmla="*/ 2340741 w 3312369"/>
              <a:gd name="connsiteY12" fmla="*/ 2862322 h 2862322"/>
              <a:gd name="connsiteX13" fmla="*/ 1788679 w 3312369"/>
              <a:gd name="connsiteY13" fmla="*/ 2862322 h 2862322"/>
              <a:gd name="connsiteX14" fmla="*/ 1302865 w 3312369"/>
              <a:gd name="connsiteY14" fmla="*/ 2862322 h 2862322"/>
              <a:gd name="connsiteX15" fmla="*/ 817051 w 3312369"/>
              <a:gd name="connsiteY15" fmla="*/ 2862322 h 2862322"/>
              <a:gd name="connsiteX16" fmla="*/ 0 w 3312369"/>
              <a:gd name="connsiteY16" fmla="*/ 2862322 h 2862322"/>
              <a:gd name="connsiteX17" fmla="*/ 0 w 3312369"/>
              <a:gd name="connsiteY17" fmla="*/ 2318481 h 2862322"/>
              <a:gd name="connsiteX18" fmla="*/ 0 w 3312369"/>
              <a:gd name="connsiteY18" fmla="*/ 1803263 h 2862322"/>
              <a:gd name="connsiteX19" fmla="*/ 0 w 3312369"/>
              <a:gd name="connsiteY19" fmla="*/ 1173552 h 2862322"/>
              <a:gd name="connsiteX20" fmla="*/ 0 w 3312369"/>
              <a:gd name="connsiteY20" fmla="*/ 572464 h 2862322"/>
              <a:gd name="connsiteX21" fmla="*/ 0 w 3312369"/>
              <a:gd name="connsiteY21" fmla="*/ 0 h 286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2369" h="2862322" extrusionOk="0">
                <a:moveTo>
                  <a:pt x="0" y="0"/>
                </a:moveTo>
                <a:cubicBezTo>
                  <a:pt x="124252" y="-21163"/>
                  <a:pt x="401279" y="31585"/>
                  <a:pt x="618309" y="0"/>
                </a:cubicBezTo>
                <a:cubicBezTo>
                  <a:pt x="835339" y="-31585"/>
                  <a:pt x="962279" y="4624"/>
                  <a:pt x="1236618" y="0"/>
                </a:cubicBezTo>
                <a:cubicBezTo>
                  <a:pt x="1510957" y="-4624"/>
                  <a:pt x="1563202" y="21547"/>
                  <a:pt x="1854927" y="0"/>
                </a:cubicBezTo>
                <a:cubicBezTo>
                  <a:pt x="2146652" y="-21547"/>
                  <a:pt x="2258353" y="64623"/>
                  <a:pt x="2440112" y="0"/>
                </a:cubicBezTo>
                <a:cubicBezTo>
                  <a:pt x="2621872" y="-64623"/>
                  <a:pt x="3118642" y="49917"/>
                  <a:pt x="3312369" y="0"/>
                </a:cubicBezTo>
                <a:cubicBezTo>
                  <a:pt x="3368499" y="229415"/>
                  <a:pt x="3304468" y="330673"/>
                  <a:pt x="3312369" y="486595"/>
                </a:cubicBezTo>
                <a:cubicBezTo>
                  <a:pt x="3320270" y="642518"/>
                  <a:pt x="3283558" y="826911"/>
                  <a:pt x="3312369" y="1030436"/>
                </a:cubicBezTo>
                <a:cubicBezTo>
                  <a:pt x="3341180" y="1233961"/>
                  <a:pt x="3275000" y="1410995"/>
                  <a:pt x="3312369" y="1545654"/>
                </a:cubicBezTo>
                <a:cubicBezTo>
                  <a:pt x="3349738" y="1680313"/>
                  <a:pt x="3237782" y="1884021"/>
                  <a:pt x="3312369" y="2175365"/>
                </a:cubicBezTo>
                <a:cubicBezTo>
                  <a:pt x="3386956" y="2466709"/>
                  <a:pt x="3290327" y="2598016"/>
                  <a:pt x="3312369" y="2862322"/>
                </a:cubicBezTo>
                <a:cubicBezTo>
                  <a:pt x="3147258" y="2894222"/>
                  <a:pt x="2995964" y="2856577"/>
                  <a:pt x="2826555" y="2862322"/>
                </a:cubicBezTo>
                <a:cubicBezTo>
                  <a:pt x="2657146" y="2868067"/>
                  <a:pt x="2525335" y="2815081"/>
                  <a:pt x="2340741" y="2862322"/>
                </a:cubicBezTo>
                <a:cubicBezTo>
                  <a:pt x="2156147" y="2909563"/>
                  <a:pt x="1912678" y="2837744"/>
                  <a:pt x="1788679" y="2862322"/>
                </a:cubicBezTo>
                <a:cubicBezTo>
                  <a:pt x="1664680" y="2886900"/>
                  <a:pt x="1481765" y="2846861"/>
                  <a:pt x="1302865" y="2862322"/>
                </a:cubicBezTo>
                <a:cubicBezTo>
                  <a:pt x="1123965" y="2877783"/>
                  <a:pt x="1036543" y="2860683"/>
                  <a:pt x="817051" y="2862322"/>
                </a:cubicBezTo>
                <a:cubicBezTo>
                  <a:pt x="597559" y="2863961"/>
                  <a:pt x="190958" y="2820040"/>
                  <a:pt x="0" y="2862322"/>
                </a:cubicBezTo>
                <a:cubicBezTo>
                  <a:pt x="-27752" y="2731073"/>
                  <a:pt x="9393" y="2465946"/>
                  <a:pt x="0" y="2318481"/>
                </a:cubicBezTo>
                <a:cubicBezTo>
                  <a:pt x="-9393" y="2171016"/>
                  <a:pt x="7596" y="1913167"/>
                  <a:pt x="0" y="1803263"/>
                </a:cubicBezTo>
                <a:cubicBezTo>
                  <a:pt x="-7596" y="1693359"/>
                  <a:pt x="50879" y="1448968"/>
                  <a:pt x="0" y="1173552"/>
                </a:cubicBezTo>
                <a:cubicBezTo>
                  <a:pt x="-50879" y="898136"/>
                  <a:pt x="3174" y="816716"/>
                  <a:pt x="0" y="572464"/>
                </a:cubicBezTo>
                <a:cubicBezTo>
                  <a:pt x="-3174" y="328212"/>
                  <a:pt x="9623" y="226143"/>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ROUND 1A:</a:t>
            </a:r>
          </a:p>
          <a:p>
            <a:r>
              <a:rPr lang="en-GB" dirty="0">
                <a:latin typeface="Montserrat" panose="00000800000000000000" pitchFamily="50" charset="0"/>
              </a:rPr>
              <a:t>1) The Handmaid’s Tale</a:t>
            </a:r>
          </a:p>
          <a:p>
            <a:r>
              <a:rPr lang="en-GB" dirty="0">
                <a:latin typeface="Montserrat" panose="00000800000000000000" pitchFamily="50" charset="0"/>
              </a:rPr>
              <a:t>2a) Mary Seacole</a:t>
            </a:r>
          </a:p>
          <a:p>
            <a:r>
              <a:rPr lang="en-GB" dirty="0">
                <a:latin typeface="Montserrat" panose="00000800000000000000" pitchFamily="50" charset="0"/>
              </a:rPr>
              <a:t>2b) The Crimean War</a:t>
            </a:r>
          </a:p>
          <a:p>
            <a:r>
              <a:rPr lang="en-GB" dirty="0">
                <a:latin typeface="Montserrat" panose="00000800000000000000" pitchFamily="50" charset="0"/>
              </a:rPr>
              <a:t>3) Billie Jean King</a:t>
            </a:r>
          </a:p>
          <a:p>
            <a:r>
              <a:rPr lang="en-GB" dirty="0">
                <a:latin typeface="Montserrat" panose="00000800000000000000" pitchFamily="50" charset="0"/>
              </a:rPr>
              <a:t>4) She sat at the front of a bus</a:t>
            </a:r>
          </a:p>
          <a:p>
            <a:r>
              <a:rPr lang="en-GB" dirty="0">
                <a:latin typeface="Montserrat" panose="00000800000000000000" pitchFamily="50" charset="0"/>
              </a:rPr>
              <a:t>5a) Alexandria Ocasio-Cortez (1/2 point for AOC)</a:t>
            </a:r>
          </a:p>
          <a:p>
            <a:r>
              <a:rPr lang="en-GB" dirty="0">
                <a:latin typeface="Montserrat" panose="00000800000000000000" pitchFamily="50" charset="0"/>
              </a:rPr>
              <a:t>5b) The Democratic Party</a:t>
            </a:r>
          </a:p>
        </p:txBody>
      </p:sp>
      <p:sp>
        <p:nvSpPr>
          <p:cNvPr id="11" name="TextBox 10">
            <a:extLst>
              <a:ext uri="{FF2B5EF4-FFF2-40B4-BE49-F238E27FC236}">
                <a16:creationId xmlns:a16="http://schemas.microsoft.com/office/drawing/2014/main" id="{6A5E8787-4832-43B0-B396-3CAE5F0A1349}"/>
              </a:ext>
            </a:extLst>
          </p:cNvPr>
          <p:cNvSpPr txBox="1"/>
          <p:nvPr/>
        </p:nvSpPr>
        <p:spPr>
          <a:xfrm>
            <a:off x="3903305" y="261382"/>
            <a:ext cx="3953071" cy="2308324"/>
          </a:xfrm>
          <a:custGeom>
            <a:avLst/>
            <a:gdLst>
              <a:gd name="connsiteX0" fmla="*/ 0 w 3953071"/>
              <a:gd name="connsiteY0" fmla="*/ 0 h 2308324"/>
              <a:gd name="connsiteX1" fmla="*/ 643786 w 3953071"/>
              <a:gd name="connsiteY1" fmla="*/ 0 h 2308324"/>
              <a:gd name="connsiteX2" fmla="*/ 1287572 w 3953071"/>
              <a:gd name="connsiteY2" fmla="*/ 0 h 2308324"/>
              <a:gd name="connsiteX3" fmla="*/ 1931358 w 3953071"/>
              <a:gd name="connsiteY3" fmla="*/ 0 h 2308324"/>
              <a:gd name="connsiteX4" fmla="*/ 2535613 w 3953071"/>
              <a:gd name="connsiteY4" fmla="*/ 0 h 2308324"/>
              <a:gd name="connsiteX5" fmla="*/ 3100337 w 3953071"/>
              <a:gd name="connsiteY5" fmla="*/ 0 h 2308324"/>
              <a:gd name="connsiteX6" fmla="*/ 3953071 w 3953071"/>
              <a:gd name="connsiteY6" fmla="*/ 0 h 2308324"/>
              <a:gd name="connsiteX7" fmla="*/ 3953071 w 3953071"/>
              <a:gd name="connsiteY7" fmla="*/ 530915 h 2308324"/>
              <a:gd name="connsiteX8" fmla="*/ 3953071 w 3953071"/>
              <a:gd name="connsiteY8" fmla="*/ 1061829 h 2308324"/>
              <a:gd name="connsiteX9" fmla="*/ 3953071 w 3953071"/>
              <a:gd name="connsiteY9" fmla="*/ 1685077 h 2308324"/>
              <a:gd name="connsiteX10" fmla="*/ 3953071 w 3953071"/>
              <a:gd name="connsiteY10" fmla="*/ 2308324 h 2308324"/>
              <a:gd name="connsiteX11" fmla="*/ 3467408 w 3953071"/>
              <a:gd name="connsiteY11" fmla="*/ 2308324 h 2308324"/>
              <a:gd name="connsiteX12" fmla="*/ 2981745 w 3953071"/>
              <a:gd name="connsiteY12" fmla="*/ 2308324 h 2308324"/>
              <a:gd name="connsiteX13" fmla="*/ 2417021 w 3953071"/>
              <a:gd name="connsiteY13" fmla="*/ 2308324 h 2308324"/>
              <a:gd name="connsiteX14" fmla="*/ 1931358 w 3953071"/>
              <a:gd name="connsiteY14" fmla="*/ 2308324 h 2308324"/>
              <a:gd name="connsiteX15" fmla="*/ 1445695 w 3953071"/>
              <a:gd name="connsiteY15" fmla="*/ 2308324 h 2308324"/>
              <a:gd name="connsiteX16" fmla="*/ 841439 w 3953071"/>
              <a:gd name="connsiteY16" fmla="*/ 2308324 h 2308324"/>
              <a:gd name="connsiteX17" fmla="*/ 0 w 3953071"/>
              <a:gd name="connsiteY17" fmla="*/ 2308324 h 2308324"/>
              <a:gd name="connsiteX18" fmla="*/ 0 w 3953071"/>
              <a:gd name="connsiteY18" fmla="*/ 1685077 h 2308324"/>
              <a:gd name="connsiteX19" fmla="*/ 0 w 3953071"/>
              <a:gd name="connsiteY19" fmla="*/ 1061829 h 2308324"/>
              <a:gd name="connsiteX20" fmla="*/ 0 w 3953071"/>
              <a:gd name="connsiteY20"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53071" h="2308324" extrusionOk="0">
                <a:moveTo>
                  <a:pt x="0" y="0"/>
                </a:moveTo>
                <a:cubicBezTo>
                  <a:pt x="304797" y="-9989"/>
                  <a:pt x="405085" y="1042"/>
                  <a:pt x="643786" y="0"/>
                </a:cubicBezTo>
                <a:cubicBezTo>
                  <a:pt x="882487" y="-1042"/>
                  <a:pt x="1079317" y="46422"/>
                  <a:pt x="1287572" y="0"/>
                </a:cubicBezTo>
                <a:cubicBezTo>
                  <a:pt x="1495827" y="-46422"/>
                  <a:pt x="1790647" y="67083"/>
                  <a:pt x="1931358" y="0"/>
                </a:cubicBezTo>
                <a:cubicBezTo>
                  <a:pt x="2072069" y="-67083"/>
                  <a:pt x="2307770" y="40149"/>
                  <a:pt x="2535613" y="0"/>
                </a:cubicBezTo>
                <a:cubicBezTo>
                  <a:pt x="2763456" y="-40149"/>
                  <a:pt x="2863206" y="58708"/>
                  <a:pt x="3100337" y="0"/>
                </a:cubicBezTo>
                <a:cubicBezTo>
                  <a:pt x="3337468" y="-58708"/>
                  <a:pt x="3625710" y="60876"/>
                  <a:pt x="3953071" y="0"/>
                </a:cubicBezTo>
                <a:cubicBezTo>
                  <a:pt x="3991913" y="158724"/>
                  <a:pt x="3898814" y="326836"/>
                  <a:pt x="3953071" y="530915"/>
                </a:cubicBezTo>
                <a:cubicBezTo>
                  <a:pt x="4007328" y="734995"/>
                  <a:pt x="3893610" y="859885"/>
                  <a:pt x="3953071" y="1061829"/>
                </a:cubicBezTo>
                <a:cubicBezTo>
                  <a:pt x="4012532" y="1263773"/>
                  <a:pt x="3902556" y="1432284"/>
                  <a:pt x="3953071" y="1685077"/>
                </a:cubicBezTo>
                <a:cubicBezTo>
                  <a:pt x="4003586" y="1937870"/>
                  <a:pt x="3952613" y="2134673"/>
                  <a:pt x="3953071" y="2308324"/>
                </a:cubicBezTo>
                <a:cubicBezTo>
                  <a:pt x="3746873" y="2310470"/>
                  <a:pt x="3571222" y="2282789"/>
                  <a:pt x="3467408" y="2308324"/>
                </a:cubicBezTo>
                <a:cubicBezTo>
                  <a:pt x="3363594" y="2333859"/>
                  <a:pt x="3207985" y="2297841"/>
                  <a:pt x="2981745" y="2308324"/>
                </a:cubicBezTo>
                <a:cubicBezTo>
                  <a:pt x="2755505" y="2318807"/>
                  <a:pt x="2636173" y="2248942"/>
                  <a:pt x="2417021" y="2308324"/>
                </a:cubicBezTo>
                <a:cubicBezTo>
                  <a:pt x="2197869" y="2367706"/>
                  <a:pt x="2155195" y="2270338"/>
                  <a:pt x="1931358" y="2308324"/>
                </a:cubicBezTo>
                <a:cubicBezTo>
                  <a:pt x="1707521" y="2346310"/>
                  <a:pt x="1559502" y="2285347"/>
                  <a:pt x="1445695" y="2308324"/>
                </a:cubicBezTo>
                <a:cubicBezTo>
                  <a:pt x="1331888" y="2331301"/>
                  <a:pt x="969463" y="2299024"/>
                  <a:pt x="841439" y="2308324"/>
                </a:cubicBezTo>
                <a:cubicBezTo>
                  <a:pt x="713415" y="2317624"/>
                  <a:pt x="317880" y="2247959"/>
                  <a:pt x="0" y="2308324"/>
                </a:cubicBezTo>
                <a:cubicBezTo>
                  <a:pt x="-43184" y="2143272"/>
                  <a:pt x="8404" y="1952558"/>
                  <a:pt x="0" y="1685077"/>
                </a:cubicBezTo>
                <a:cubicBezTo>
                  <a:pt x="-8404" y="1417596"/>
                  <a:pt x="39508" y="1321593"/>
                  <a:pt x="0" y="1061829"/>
                </a:cubicBezTo>
                <a:cubicBezTo>
                  <a:pt x="-39508" y="802065"/>
                  <a:pt x="121790" y="455227"/>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ROUND 1C:</a:t>
            </a:r>
          </a:p>
          <a:p>
            <a:r>
              <a:rPr lang="en-GB" dirty="0">
                <a:latin typeface="Montserrat" panose="00000800000000000000" pitchFamily="50" charset="0"/>
              </a:rPr>
              <a:t>1) Ada Lovelace</a:t>
            </a:r>
          </a:p>
          <a:p>
            <a:r>
              <a:rPr lang="en-GB" dirty="0">
                <a:latin typeface="Montserrat" panose="00000800000000000000" pitchFamily="50" charset="0"/>
              </a:rPr>
              <a:t>2) </a:t>
            </a:r>
            <a:r>
              <a:rPr lang="en-GB" dirty="0">
                <a:solidFill>
                  <a:srgbClr val="FFCD00"/>
                </a:solidFill>
                <a:latin typeface="Montserrat" panose="00000800000000000000" pitchFamily="50" charset="0"/>
              </a:rPr>
              <a:t>b</a:t>
            </a:r>
            <a:r>
              <a:rPr lang="en-GB" dirty="0">
                <a:latin typeface="Montserrat" panose="00000800000000000000" pitchFamily="50" charset="0"/>
              </a:rPr>
              <a:t> Sojourner Truth</a:t>
            </a:r>
          </a:p>
          <a:p>
            <a:r>
              <a:rPr lang="en-GB" dirty="0">
                <a:latin typeface="Montserrat" panose="00000800000000000000" pitchFamily="50" charset="0"/>
              </a:rPr>
              <a:t>3) Emma Watson</a:t>
            </a:r>
          </a:p>
          <a:p>
            <a:r>
              <a:rPr lang="en-GB" dirty="0">
                <a:latin typeface="Montserrat" panose="00000800000000000000" pitchFamily="50" charset="0"/>
              </a:rPr>
              <a:t>4) Bechdel Test</a:t>
            </a:r>
          </a:p>
          <a:p>
            <a:r>
              <a:rPr lang="en-GB" dirty="0">
                <a:latin typeface="Montserrat" panose="00000800000000000000" pitchFamily="50" charset="0"/>
              </a:rPr>
              <a:t>5) Why I’m No Longer Talking to White People About Race</a:t>
            </a:r>
          </a:p>
          <a:p>
            <a:r>
              <a:rPr lang="en-GB" dirty="0">
                <a:latin typeface="Montserrat" panose="00000800000000000000" pitchFamily="50" charset="0"/>
              </a:rPr>
              <a:t>6) </a:t>
            </a:r>
            <a:r>
              <a:rPr lang="en-GB" dirty="0">
                <a:solidFill>
                  <a:srgbClr val="FFCD00"/>
                </a:solidFill>
                <a:latin typeface="Montserrat" panose="00000800000000000000" pitchFamily="50" charset="0"/>
              </a:rPr>
              <a:t>c</a:t>
            </a:r>
            <a:r>
              <a:rPr lang="en-GB" dirty="0">
                <a:latin typeface="Montserrat" panose="00000800000000000000" pitchFamily="50" charset="0"/>
              </a:rPr>
              <a:t> Marie Curie</a:t>
            </a:r>
          </a:p>
        </p:txBody>
      </p:sp>
      <p:sp>
        <p:nvSpPr>
          <p:cNvPr id="12" name="TextBox 11">
            <a:extLst>
              <a:ext uri="{FF2B5EF4-FFF2-40B4-BE49-F238E27FC236}">
                <a16:creationId xmlns:a16="http://schemas.microsoft.com/office/drawing/2014/main" id="{F8EBB0A0-4DBE-427C-8191-881CA8178B42}"/>
              </a:ext>
            </a:extLst>
          </p:cNvPr>
          <p:cNvSpPr txBox="1"/>
          <p:nvPr/>
        </p:nvSpPr>
        <p:spPr>
          <a:xfrm>
            <a:off x="272140" y="3099347"/>
            <a:ext cx="6291944" cy="2031325"/>
          </a:xfrm>
          <a:custGeom>
            <a:avLst/>
            <a:gdLst>
              <a:gd name="connsiteX0" fmla="*/ 0 w 6291944"/>
              <a:gd name="connsiteY0" fmla="*/ 0 h 2031325"/>
              <a:gd name="connsiteX1" fmla="*/ 697834 w 6291944"/>
              <a:gd name="connsiteY1" fmla="*/ 0 h 2031325"/>
              <a:gd name="connsiteX2" fmla="*/ 1395668 w 6291944"/>
              <a:gd name="connsiteY2" fmla="*/ 0 h 2031325"/>
              <a:gd name="connsiteX3" fmla="*/ 2093501 w 6291944"/>
              <a:gd name="connsiteY3" fmla="*/ 0 h 2031325"/>
              <a:gd name="connsiteX4" fmla="*/ 2728416 w 6291944"/>
              <a:gd name="connsiteY4" fmla="*/ 0 h 2031325"/>
              <a:gd name="connsiteX5" fmla="*/ 3300411 w 6291944"/>
              <a:gd name="connsiteY5" fmla="*/ 0 h 2031325"/>
              <a:gd name="connsiteX6" fmla="*/ 3683647 w 6291944"/>
              <a:gd name="connsiteY6" fmla="*/ 0 h 2031325"/>
              <a:gd name="connsiteX7" fmla="*/ 4129803 w 6291944"/>
              <a:gd name="connsiteY7" fmla="*/ 0 h 2031325"/>
              <a:gd name="connsiteX8" fmla="*/ 4575959 w 6291944"/>
              <a:gd name="connsiteY8" fmla="*/ 0 h 2031325"/>
              <a:gd name="connsiteX9" fmla="*/ 5210874 w 6291944"/>
              <a:gd name="connsiteY9" fmla="*/ 0 h 2031325"/>
              <a:gd name="connsiteX10" fmla="*/ 5657030 w 6291944"/>
              <a:gd name="connsiteY10" fmla="*/ 0 h 2031325"/>
              <a:gd name="connsiteX11" fmla="*/ 6291944 w 6291944"/>
              <a:gd name="connsiteY11" fmla="*/ 0 h 2031325"/>
              <a:gd name="connsiteX12" fmla="*/ 6291944 w 6291944"/>
              <a:gd name="connsiteY12" fmla="*/ 487518 h 2031325"/>
              <a:gd name="connsiteX13" fmla="*/ 6291944 w 6291944"/>
              <a:gd name="connsiteY13" fmla="*/ 934409 h 2031325"/>
              <a:gd name="connsiteX14" fmla="*/ 6291944 w 6291944"/>
              <a:gd name="connsiteY14" fmla="*/ 1401614 h 2031325"/>
              <a:gd name="connsiteX15" fmla="*/ 6291944 w 6291944"/>
              <a:gd name="connsiteY15" fmla="*/ 2031325 h 2031325"/>
              <a:gd name="connsiteX16" fmla="*/ 5908707 w 6291944"/>
              <a:gd name="connsiteY16" fmla="*/ 2031325 h 2031325"/>
              <a:gd name="connsiteX17" fmla="*/ 5399632 w 6291944"/>
              <a:gd name="connsiteY17" fmla="*/ 2031325 h 2031325"/>
              <a:gd name="connsiteX18" fmla="*/ 4701798 w 6291944"/>
              <a:gd name="connsiteY18" fmla="*/ 2031325 h 2031325"/>
              <a:gd name="connsiteX19" fmla="*/ 4129803 w 6291944"/>
              <a:gd name="connsiteY19" fmla="*/ 2031325 h 2031325"/>
              <a:gd name="connsiteX20" fmla="*/ 3431969 w 6291944"/>
              <a:gd name="connsiteY20" fmla="*/ 2031325 h 2031325"/>
              <a:gd name="connsiteX21" fmla="*/ 3048733 w 6291944"/>
              <a:gd name="connsiteY21" fmla="*/ 2031325 h 2031325"/>
              <a:gd name="connsiteX22" fmla="*/ 2602577 w 6291944"/>
              <a:gd name="connsiteY22" fmla="*/ 2031325 h 2031325"/>
              <a:gd name="connsiteX23" fmla="*/ 2219340 w 6291944"/>
              <a:gd name="connsiteY23" fmla="*/ 2031325 h 2031325"/>
              <a:gd name="connsiteX24" fmla="*/ 1773184 w 6291944"/>
              <a:gd name="connsiteY24" fmla="*/ 2031325 h 2031325"/>
              <a:gd name="connsiteX25" fmla="*/ 1389948 w 6291944"/>
              <a:gd name="connsiteY25" fmla="*/ 2031325 h 2031325"/>
              <a:gd name="connsiteX26" fmla="*/ 755033 w 6291944"/>
              <a:gd name="connsiteY26" fmla="*/ 2031325 h 2031325"/>
              <a:gd name="connsiteX27" fmla="*/ 0 w 6291944"/>
              <a:gd name="connsiteY27" fmla="*/ 2031325 h 2031325"/>
              <a:gd name="connsiteX28" fmla="*/ 0 w 6291944"/>
              <a:gd name="connsiteY28" fmla="*/ 1543807 h 2031325"/>
              <a:gd name="connsiteX29" fmla="*/ 0 w 6291944"/>
              <a:gd name="connsiteY29" fmla="*/ 1076602 h 2031325"/>
              <a:gd name="connsiteX30" fmla="*/ 0 w 6291944"/>
              <a:gd name="connsiteY30" fmla="*/ 548458 h 2031325"/>
              <a:gd name="connsiteX31" fmla="*/ 0 w 6291944"/>
              <a:gd name="connsiteY31" fmla="*/ 0 h 203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291944" h="2031325" extrusionOk="0">
                <a:moveTo>
                  <a:pt x="0" y="0"/>
                </a:moveTo>
                <a:cubicBezTo>
                  <a:pt x="258714" y="-43339"/>
                  <a:pt x="362282" y="65642"/>
                  <a:pt x="697834" y="0"/>
                </a:cubicBezTo>
                <a:cubicBezTo>
                  <a:pt x="1033386" y="-65642"/>
                  <a:pt x="1078123" y="24612"/>
                  <a:pt x="1395668" y="0"/>
                </a:cubicBezTo>
                <a:cubicBezTo>
                  <a:pt x="1713213" y="-24612"/>
                  <a:pt x="1871853" y="37044"/>
                  <a:pt x="2093501" y="0"/>
                </a:cubicBezTo>
                <a:cubicBezTo>
                  <a:pt x="2315149" y="-37044"/>
                  <a:pt x="2556169" y="73405"/>
                  <a:pt x="2728416" y="0"/>
                </a:cubicBezTo>
                <a:cubicBezTo>
                  <a:pt x="2900664" y="-73405"/>
                  <a:pt x="3182137" y="58623"/>
                  <a:pt x="3300411" y="0"/>
                </a:cubicBezTo>
                <a:cubicBezTo>
                  <a:pt x="3418685" y="-58623"/>
                  <a:pt x="3586891" y="12002"/>
                  <a:pt x="3683647" y="0"/>
                </a:cubicBezTo>
                <a:cubicBezTo>
                  <a:pt x="3780403" y="-12002"/>
                  <a:pt x="3995074" y="8444"/>
                  <a:pt x="4129803" y="0"/>
                </a:cubicBezTo>
                <a:cubicBezTo>
                  <a:pt x="4264532" y="-8444"/>
                  <a:pt x="4417521" y="6319"/>
                  <a:pt x="4575959" y="0"/>
                </a:cubicBezTo>
                <a:cubicBezTo>
                  <a:pt x="4734397" y="-6319"/>
                  <a:pt x="5033549" y="10798"/>
                  <a:pt x="5210874" y="0"/>
                </a:cubicBezTo>
                <a:cubicBezTo>
                  <a:pt x="5388199" y="-10798"/>
                  <a:pt x="5528010" y="37387"/>
                  <a:pt x="5657030" y="0"/>
                </a:cubicBezTo>
                <a:cubicBezTo>
                  <a:pt x="5786050" y="-37387"/>
                  <a:pt x="6000234" y="63228"/>
                  <a:pt x="6291944" y="0"/>
                </a:cubicBezTo>
                <a:cubicBezTo>
                  <a:pt x="6347918" y="196542"/>
                  <a:pt x="6259838" y="359070"/>
                  <a:pt x="6291944" y="487518"/>
                </a:cubicBezTo>
                <a:cubicBezTo>
                  <a:pt x="6324050" y="615966"/>
                  <a:pt x="6271500" y="760393"/>
                  <a:pt x="6291944" y="934409"/>
                </a:cubicBezTo>
                <a:cubicBezTo>
                  <a:pt x="6312388" y="1108425"/>
                  <a:pt x="6263255" y="1305056"/>
                  <a:pt x="6291944" y="1401614"/>
                </a:cubicBezTo>
                <a:cubicBezTo>
                  <a:pt x="6320633" y="1498172"/>
                  <a:pt x="6227951" y="1867125"/>
                  <a:pt x="6291944" y="2031325"/>
                </a:cubicBezTo>
                <a:cubicBezTo>
                  <a:pt x="6148215" y="2049583"/>
                  <a:pt x="6016276" y="2020813"/>
                  <a:pt x="5908707" y="2031325"/>
                </a:cubicBezTo>
                <a:cubicBezTo>
                  <a:pt x="5801138" y="2041837"/>
                  <a:pt x="5634870" y="2019428"/>
                  <a:pt x="5399632" y="2031325"/>
                </a:cubicBezTo>
                <a:cubicBezTo>
                  <a:pt x="5164394" y="2043222"/>
                  <a:pt x="4947378" y="2019193"/>
                  <a:pt x="4701798" y="2031325"/>
                </a:cubicBezTo>
                <a:cubicBezTo>
                  <a:pt x="4456218" y="2043457"/>
                  <a:pt x="4388584" y="1975224"/>
                  <a:pt x="4129803" y="2031325"/>
                </a:cubicBezTo>
                <a:cubicBezTo>
                  <a:pt x="3871022" y="2087426"/>
                  <a:pt x="3679652" y="1949667"/>
                  <a:pt x="3431969" y="2031325"/>
                </a:cubicBezTo>
                <a:cubicBezTo>
                  <a:pt x="3184286" y="2112983"/>
                  <a:pt x="3204641" y="2019908"/>
                  <a:pt x="3048733" y="2031325"/>
                </a:cubicBezTo>
                <a:cubicBezTo>
                  <a:pt x="2892825" y="2042742"/>
                  <a:pt x="2766421" y="2019783"/>
                  <a:pt x="2602577" y="2031325"/>
                </a:cubicBezTo>
                <a:cubicBezTo>
                  <a:pt x="2438733" y="2042867"/>
                  <a:pt x="2314887" y="1986627"/>
                  <a:pt x="2219340" y="2031325"/>
                </a:cubicBezTo>
                <a:cubicBezTo>
                  <a:pt x="2123793" y="2076023"/>
                  <a:pt x="1943206" y="1988955"/>
                  <a:pt x="1773184" y="2031325"/>
                </a:cubicBezTo>
                <a:cubicBezTo>
                  <a:pt x="1603162" y="2073695"/>
                  <a:pt x="1570729" y="2008657"/>
                  <a:pt x="1389948" y="2031325"/>
                </a:cubicBezTo>
                <a:cubicBezTo>
                  <a:pt x="1209167" y="2053993"/>
                  <a:pt x="964106" y="2021446"/>
                  <a:pt x="755033" y="2031325"/>
                </a:cubicBezTo>
                <a:cubicBezTo>
                  <a:pt x="545961" y="2041204"/>
                  <a:pt x="241447" y="2016977"/>
                  <a:pt x="0" y="2031325"/>
                </a:cubicBezTo>
                <a:cubicBezTo>
                  <a:pt x="-1740" y="1918611"/>
                  <a:pt x="30775" y="1668177"/>
                  <a:pt x="0" y="1543807"/>
                </a:cubicBezTo>
                <a:cubicBezTo>
                  <a:pt x="-30775" y="1419437"/>
                  <a:pt x="29284" y="1285392"/>
                  <a:pt x="0" y="1076602"/>
                </a:cubicBezTo>
                <a:cubicBezTo>
                  <a:pt x="-29284" y="867812"/>
                  <a:pt x="44489" y="673307"/>
                  <a:pt x="0" y="548458"/>
                </a:cubicBezTo>
                <a:cubicBezTo>
                  <a:pt x="-44489" y="423609"/>
                  <a:pt x="29310" y="272894"/>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ROUND 1B:</a:t>
            </a:r>
          </a:p>
          <a:p>
            <a:r>
              <a:rPr lang="en-GB" dirty="0">
                <a:latin typeface="Montserrat" panose="00000800000000000000" pitchFamily="50" charset="0"/>
              </a:rPr>
              <a:t>1) </a:t>
            </a:r>
            <a:r>
              <a:rPr lang="en-GB" dirty="0">
                <a:solidFill>
                  <a:srgbClr val="FFCD00"/>
                </a:solidFill>
                <a:latin typeface="Montserrat" panose="00000800000000000000" pitchFamily="50" charset="0"/>
              </a:rPr>
              <a:t>c</a:t>
            </a:r>
            <a:r>
              <a:rPr lang="en-GB" dirty="0">
                <a:latin typeface="Montserrat" panose="00000800000000000000" pitchFamily="50" charset="0"/>
              </a:rPr>
              <a:t> 16</a:t>
            </a:r>
          </a:p>
          <a:p>
            <a:r>
              <a:rPr lang="en-GB" dirty="0">
                <a:latin typeface="Montserrat" panose="00000800000000000000" pitchFamily="50" charset="0"/>
              </a:rPr>
              <a:t>2) Nigeria</a:t>
            </a:r>
          </a:p>
          <a:p>
            <a:r>
              <a:rPr lang="en-GB" dirty="0">
                <a:latin typeface="Montserrat" panose="00000800000000000000" pitchFamily="50" charset="0"/>
              </a:rPr>
              <a:t>3) </a:t>
            </a:r>
            <a:r>
              <a:rPr lang="en-GB" dirty="0">
                <a:solidFill>
                  <a:srgbClr val="FFCD00"/>
                </a:solidFill>
                <a:latin typeface="Montserrat" panose="00000800000000000000" pitchFamily="50" charset="0"/>
              </a:rPr>
              <a:t>a </a:t>
            </a:r>
            <a:r>
              <a:rPr lang="en-GB" dirty="0">
                <a:latin typeface="Montserrat" panose="00000800000000000000" pitchFamily="50" charset="0"/>
              </a:rPr>
              <a:t>2007</a:t>
            </a:r>
          </a:p>
          <a:p>
            <a:r>
              <a:rPr lang="en-GB" dirty="0">
                <a:latin typeface="Montserrat" panose="00000800000000000000" pitchFamily="50" charset="0"/>
              </a:rPr>
              <a:t>4) Sandi Toksvig or Catherine Mayer</a:t>
            </a:r>
          </a:p>
          <a:p>
            <a:r>
              <a:rPr lang="en-GB" dirty="0">
                <a:latin typeface="Montserrat" panose="00000800000000000000" pitchFamily="50" charset="0"/>
              </a:rPr>
              <a:t>5) </a:t>
            </a:r>
            <a:r>
              <a:rPr lang="en-GB" dirty="0">
                <a:solidFill>
                  <a:srgbClr val="FFCD00"/>
                </a:solidFill>
                <a:latin typeface="Montserrat" panose="00000800000000000000" pitchFamily="50" charset="0"/>
              </a:rPr>
              <a:t>a </a:t>
            </a:r>
            <a:r>
              <a:rPr lang="en-GB" dirty="0">
                <a:latin typeface="Montserrat" panose="00000800000000000000" pitchFamily="50" charset="0"/>
              </a:rPr>
              <a:t>2019</a:t>
            </a:r>
          </a:p>
          <a:p>
            <a:r>
              <a:rPr lang="en-GB" dirty="0">
                <a:latin typeface="Montserrat" panose="00000800000000000000" pitchFamily="50" charset="0"/>
              </a:rPr>
              <a:t>6) </a:t>
            </a:r>
            <a:r>
              <a:rPr lang="en-GB" dirty="0">
                <a:solidFill>
                  <a:srgbClr val="FFCD00"/>
                </a:solidFill>
                <a:latin typeface="Montserrat" panose="00000800000000000000" pitchFamily="50" charset="0"/>
              </a:rPr>
              <a:t>b </a:t>
            </a:r>
            <a:r>
              <a:rPr lang="en-GB" dirty="0">
                <a:latin typeface="Montserrat" panose="00000800000000000000" pitchFamily="50" charset="0"/>
              </a:rPr>
              <a:t>They symbolise hope, purity and loyalty</a:t>
            </a:r>
          </a:p>
        </p:txBody>
      </p:sp>
      <p:sp>
        <p:nvSpPr>
          <p:cNvPr id="13" name="TextBox 12">
            <a:extLst>
              <a:ext uri="{FF2B5EF4-FFF2-40B4-BE49-F238E27FC236}">
                <a16:creationId xmlns:a16="http://schemas.microsoft.com/office/drawing/2014/main" id="{DB17CD1B-5677-48C6-A5AE-FBF02B7E7CE2}"/>
              </a:ext>
            </a:extLst>
          </p:cNvPr>
          <p:cNvSpPr txBox="1"/>
          <p:nvPr/>
        </p:nvSpPr>
        <p:spPr>
          <a:xfrm>
            <a:off x="8070980" y="261381"/>
            <a:ext cx="3848879" cy="2308324"/>
          </a:xfrm>
          <a:custGeom>
            <a:avLst/>
            <a:gdLst>
              <a:gd name="connsiteX0" fmla="*/ 0 w 3848879"/>
              <a:gd name="connsiteY0" fmla="*/ 0 h 2308324"/>
              <a:gd name="connsiteX1" fmla="*/ 626817 w 3848879"/>
              <a:gd name="connsiteY1" fmla="*/ 0 h 2308324"/>
              <a:gd name="connsiteX2" fmla="*/ 1253635 w 3848879"/>
              <a:gd name="connsiteY2" fmla="*/ 0 h 2308324"/>
              <a:gd name="connsiteX3" fmla="*/ 1880452 w 3848879"/>
              <a:gd name="connsiteY3" fmla="*/ 0 h 2308324"/>
              <a:gd name="connsiteX4" fmla="*/ 2468781 w 3848879"/>
              <a:gd name="connsiteY4" fmla="*/ 0 h 2308324"/>
              <a:gd name="connsiteX5" fmla="*/ 3018621 w 3848879"/>
              <a:gd name="connsiteY5" fmla="*/ 0 h 2308324"/>
              <a:gd name="connsiteX6" fmla="*/ 3848879 w 3848879"/>
              <a:gd name="connsiteY6" fmla="*/ 0 h 2308324"/>
              <a:gd name="connsiteX7" fmla="*/ 3848879 w 3848879"/>
              <a:gd name="connsiteY7" fmla="*/ 530915 h 2308324"/>
              <a:gd name="connsiteX8" fmla="*/ 3848879 w 3848879"/>
              <a:gd name="connsiteY8" fmla="*/ 1061829 h 2308324"/>
              <a:gd name="connsiteX9" fmla="*/ 3848879 w 3848879"/>
              <a:gd name="connsiteY9" fmla="*/ 1685077 h 2308324"/>
              <a:gd name="connsiteX10" fmla="*/ 3848879 w 3848879"/>
              <a:gd name="connsiteY10" fmla="*/ 2308324 h 2308324"/>
              <a:gd name="connsiteX11" fmla="*/ 3376017 w 3848879"/>
              <a:gd name="connsiteY11" fmla="*/ 2308324 h 2308324"/>
              <a:gd name="connsiteX12" fmla="*/ 2903154 w 3848879"/>
              <a:gd name="connsiteY12" fmla="*/ 2308324 h 2308324"/>
              <a:gd name="connsiteX13" fmla="*/ 2353315 w 3848879"/>
              <a:gd name="connsiteY13" fmla="*/ 2308324 h 2308324"/>
              <a:gd name="connsiteX14" fmla="*/ 1880452 w 3848879"/>
              <a:gd name="connsiteY14" fmla="*/ 2308324 h 2308324"/>
              <a:gd name="connsiteX15" fmla="*/ 1407590 w 3848879"/>
              <a:gd name="connsiteY15" fmla="*/ 2308324 h 2308324"/>
              <a:gd name="connsiteX16" fmla="*/ 819261 w 3848879"/>
              <a:gd name="connsiteY16" fmla="*/ 2308324 h 2308324"/>
              <a:gd name="connsiteX17" fmla="*/ 0 w 3848879"/>
              <a:gd name="connsiteY17" fmla="*/ 2308324 h 2308324"/>
              <a:gd name="connsiteX18" fmla="*/ 0 w 3848879"/>
              <a:gd name="connsiteY18" fmla="*/ 1685077 h 2308324"/>
              <a:gd name="connsiteX19" fmla="*/ 0 w 3848879"/>
              <a:gd name="connsiteY19" fmla="*/ 1061829 h 2308324"/>
              <a:gd name="connsiteX20" fmla="*/ 0 w 3848879"/>
              <a:gd name="connsiteY20"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848879" h="2308324" extrusionOk="0">
                <a:moveTo>
                  <a:pt x="0" y="0"/>
                </a:moveTo>
                <a:cubicBezTo>
                  <a:pt x="236298" y="-55165"/>
                  <a:pt x="498994" y="39409"/>
                  <a:pt x="626817" y="0"/>
                </a:cubicBezTo>
                <a:cubicBezTo>
                  <a:pt x="754640" y="-39409"/>
                  <a:pt x="943734" y="58277"/>
                  <a:pt x="1253635" y="0"/>
                </a:cubicBezTo>
                <a:cubicBezTo>
                  <a:pt x="1563536" y="-58277"/>
                  <a:pt x="1622817" y="37546"/>
                  <a:pt x="1880452" y="0"/>
                </a:cubicBezTo>
                <a:cubicBezTo>
                  <a:pt x="2138087" y="-37546"/>
                  <a:pt x="2278295" y="44336"/>
                  <a:pt x="2468781" y="0"/>
                </a:cubicBezTo>
                <a:cubicBezTo>
                  <a:pt x="2659267" y="-44336"/>
                  <a:pt x="2747358" y="21532"/>
                  <a:pt x="3018621" y="0"/>
                </a:cubicBezTo>
                <a:cubicBezTo>
                  <a:pt x="3289884" y="-21532"/>
                  <a:pt x="3643654" y="29227"/>
                  <a:pt x="3848879" y="0"/>
                </a:cubicBezTo>
                <a:cubicBezTo>
                  <a:pt x="3887721" y="158724"/>
                  <a:pt x="3794622" y="326836"/>
                  <a:pt x="3848879" y="530915"/>
                </a:cubicBezTo>
                <a:cubicBezTo>
                  <a:pt x="3903136" y="734995"/>
                  <a:pt x="3789418" y="859885"/>
                  <a:pt x="3848879" y="1061829"/>
                </a:cubicBezTo>
                <a:cubicBezTo>
                  <a:pt x="3908340" y="1263773"/>
                  <a:pt x="3798364" y="1432284"/>
                  <a:pt x="3848879" y="1685077"/>
                </a:cubicBezTo>
                <a:cubicBezTo>
                  <a:pt x="3899394" y="1937870"/>
                  <a:pt x="3848421" y="2134673"/>
                  <a:pt x="3848879" y="2308324"/>
                </a:cubicBezTo>
                <a:cubicBezTo>
                  <a:pt x="3651059" y="2350529"/>
                  <a:pt x="3565981" y="2299970"/>
                  <a:pt x="3376017" y="2308324"/>
                </a:cubicBezTo>
                <a:cubicBezTo>
                  <a:pt x="3186053" y="2316678"/>
                  <a:pt x="2998398" y="2282709"/>
                  <a:pt x="2903154" y="2308324"/>
                </a:cubicBezTo>
                <a:cubicBezTo>
                  <a:pt x="2807910" y="2333939"/>
                  <a:pt x="2590580" y="2262414"/>
                  <a:pt x="2353315" y="2308324"/>
                </a:cubicBezTo>
                <a:cubicBezTo>
                  <a:pt x="2116050" y="2354234"/>
                  <a:pt x="2057855" y="2306819"/>
                  <a:pt x="1880452" y="2308324"/>
                </a:cubicBezTo>
                <a:cubicBezTo>
                  <a:pt x="1703049" y="2309829"/>
                  <a:pt x="1613511" y="2288517"/>
                  <a:pt x="1407590" y="2308324"/>
                </a:cubicBezTo>
                <a:cubicBezTo>
                  <a:pt x="1201669" y="2328131"/>
                  <a:pt x="1016200" y="2266290"/>
                  <a:pt x="819261" y="2308324"/>
                </a:cubicBezTo>
                <a:cubicBezTo>
                  <a:pt x="622322" y="2350358"/>
                  <a:pt x="226572" y="2212798"/>
                  <a:pt x="0" y="2308324"/>
                </a:cubicBezTo>
                <a:cubicBezTo>
                  <a:pt x="-43184" y="2143272"/>
                  <a:pt x="8404" y="1952558"/>
                  <a:pt x="0" y="1685077"/>
                </a:cubicBezTo>
                <a:cubicBezTo>
                  <a:pt x="-8404" y="1417596"/>
                  <a:pt x="39508" y="1321593"/>
                  <a:pt x="0" y="1061829"/>
                </a:cubicBezTo>
                <a:cubicBezTo>
                  <a:pt x="-39508" y="802065"/>
                  <a:pt x="121790" y="455227"/>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ROUND 2A:</a:t>
            </a:r>
          </a:p>
          <a:p>
            <a:r>
              <a:rPr lang="en-GB" dirty="0">
                <a:latin typeface="Montserrat" panose="00000800000000000000" pitchFamily="50" charset="0"/>
              </a:rPr>
              <a:t>1) </a:t>
            </a:r>
            <a:r>
              <a:rPr lang="en-GB" dirty="0">
                <a:solidFill>
                  <a:srgbClr val="FFCD00"/>
                </a:solidFill>
                <a:latin typeface="Montserrat" panose="00000800000000000000" pitchFamily="50" charset="0"/>
              </a:rPr>
              <a:t>b</a:t>
            </a:r>
            <a:r>
              <a:rPr lang="en-GB" dirty="0">
                <a:latin typeface="Montserrat" panose="00000800000000000000" pitchFamily="50" charset="0"/>
              </a:rPr>
              <a:t> 282</a:t>
            </a:r>
          </a:p>
          <a:p>
            <a:r>
              <a:rPr lang="en-GB" dirty="0">
                <a:latin typeface="Montserrat" panose="00000800000000000000" pitchFamily="50" charset="0"/>
              </a:rPr>
              <a:t>2) </a:t>
            </a:r>
            <a:r>
              <a:rPr lang="en-GB" dirty="0">
                <a:solidFill>
                  <a:srgbClr val="FFCD00"/>
                </a:solidFill>
                <a:latin typeface="Montserrat" panose="00000800000000000000" pitchFamily="50" charset="0"/>
              </a:rPr>
              <a:t>c</a:t>
            </a:r>
            <a:r>
              <a:rPr lang="en-GB" dirty="0">
                <a:latin typeface="Montserrat" panose="00000800000000000000" pitchFamily="50" charset="0"/>
              </a:rPr>
              <a:t> 1 million</a:t>
            </a:r>
          </a:p>
          <a:p>
            <a:r>
              <a:rPr lang="en-GB" dirty="0">
                <a:latin typeface="Montserrat" panose="00000800000000000000" pitchFamily="50" charset="0"/>
              </a:rPr>
              <a:t>3) </a:t>
            </a:r>
            <a:r>
              <a:rPr lang="en-GB" dirty="0">
                <a:solidFill>
                  <a:srgbClr val="FFCD00"/>
                </a:solidFill>
                <a:latin typeface="Montserrat" panose="00000800000000000000" pitchFamily="50" charset="0"/>
              </a:rPr>
              <a:t>a</a:t>
            </a:r>
            <a:r>
              <a:rPr lang="en-GB" dirty="0">
                <a:latin typeface="Montserrat" panose="00000800000000000000" pitchFamily="50" charset="0"/>
              </a:rPr>
              <a:t> 2010</a:t>
            </a:r>
          </a:p>
          <a:p>
            <a:r>
              <a:rPr lang="en-GB" dirty="0">
                <a:latin typeface="Montserrat" panose="00000800000000000000" pitchFamily="50" charset="0"/>
              </a:rPr>
              <a:t>4) </a:t>
            </a:r>
            <a:r>
              <a:rPr lang="en-GB" dirty="0">
                <a:solidFill>
                  <a:srgbClr val="FFCD00"/>
                </a:solidFill>
                <a:latin typeface="Montserrat" panose="00000800000000000000" pitchFamily="50" charset="0"/>
              </a:rPr>
              <a:t>c</a:t>
            </a:r>
            <a:r>
              <a:rPr lang="en-GB" dirty="0">
                <a:latin typeface="Montserrat" panose="00000800000000000000" pitchFamily="50" charset="0"/>
              </a:rPr>
              <a:t> 200 million</a:t>
            </a:r>
          </a:p>
          <a:p>
            <a:r>
              <a:rPr lang="en-GB" dirty="0">
                <a:latin typeface="Montserrat" panose="00000800000000000000" pitchFamily="50" charset="0"/>
              </a:rPr>
              <a:t>5a) </a:t>
            </a:r>
            <a:r>
              <a:rPr lang="en-GB" dirty="0">
                <a:solidFill>
                  <a:srgbClr val="FFCD00"/>
                </a:solidFill>
                <a:latin typeface="Montserrat" panose="00000800000000000000" pitchFamily="50" charset="0"/>
              </a:rPr>
              <a:t>c</a:t>
            </a:r>
            <a:r>
              <a:rPr lang="en-GB" dirty="0">
                <a:latin typeface="Montserrat" panose="00000800000000000000" pitchFamily="50" charset="0"/>
              </a:rPr>
              <a:t> 2018</a:t>
            </a:r>
          </a:p>
          <a:p>
            <a:r>
              <a:rPr lang="en-GB" dirty="0">
                <a:latin typeface="Montserrat" panose="00000800000000000000" pitchFamily="50" charset="0"/>
              </a:rPr>
              <a:t>5b) </a:t>
            </a:r>
            <a:r>
              <a:rPr lang="en-GB" dirty="0" err="1">
                <a:latin typeface="Montserrat" panose="00000800000000000000" pitchFamily="50" charset="0"/>
              </a:rPr>
              <a:t>Sahle</a:t>
            </a:r>
            <a:r>
              <a:rPr lang="en-GB" dirty="0">
                <a:latin typeface="Montserrat" panose="00000800000000000000" pitchFamily="50" charset="0"/>
              </a:rPr>
              <a:t>-Work </a:t>
            </a:r>
            <a:r>
              <a:rPr lang="en-GB" dirty="0" err="1">
                <a:latin typeface="Montserrat" panose="00000800000000000000" pitchFamily="50" charset="0"/>
              </a:rPr>
              <a:t>Zewde</a:t>
            </a:r>
            <a:endParaRPr lang="en-GB" dirty="0">
              <a:latin typeface="Montserrat" panose="00000800000000000000" pitchFamily="50" charset="0"/>
            </a:endParaRPr>
          </a:p>
          <a:p>
            <a:r>
              <a:rPr lang="en-GB" dirty="0">
                <a:latin typeface="Montserrat" panose="00000800000000000000" pitchFamily="50" charset="0"/>
              </a:rPr>
              <a:t>6) </a:t>
            </a:r>
            <a:r>
              <a:rPr lang="en-GB" dirty="0">
                <a:solidFill>
                  <a:srgbClr val="FFCD00"/>
                </a:solidFill>
                <a:latin typeface="Montserrat" panose="00000800000000000000" pitchFamily="50" charset="0"/>
              </a:rPr>
              <a:t>a </a:t>
            </a:r>
            <a:r>
              <a:rPr lang="en-GB" dirty="0">
                <a:latin typeface="Montserrat" panose="00000800000000000000" pitchFamily="50" charset="0"/>
              </a:rPr>
              <a:t>12,493</a:t>
            </a:r>
          </a:p>
        </p:txBody>
      </p:sp>
      <p:sp>
        <p:nvSpPr>
          <p:cNvPr id="14" name="TextBox 13">
            <a:extLst>
              <a:ext uri="{FF2B5EF4-FFF2-40B4-BE49-F238E27FC236}">
                <a16:creationId xmlns:a16="http://schemas.microsoft.com/office/drawing/2014/main" id="{5BEA1A51-C746-4197-A817-8E7E734F347A}"/>
              </a:ext>
            </a:extLst>
          </p:cNvPr>
          <p:cNvSpPr txBox="1"/>
          <p:nvPr/>
        </p:nvSpPr>
        <p:spPr>
          <a:xfrm>
            <a:off x="6778690" y="2818758"/>
            <a:ext cx="2463281" cy="2215991"/>
          </a:xfrm>
          <a:custGeom>
            <a:avLst/>
            <a:gdLst>
              <a:gd name="connsiteX0" fmla="*/ 0 w 2463281"/>
              <a:gd name="connsiteY0" fmla="*/ 0 h 2215991"/>
              <a:gd name="connsiteX1" fmla="*/ 541922 w 2463281"/>
              <a:gd name="connsiteY1" fmla="*/ 0 h 2215991"/>
              <a:gd name="connsiteX2" fmla="*/ 1083844 w 2463281"/>
              <a:gd name="connsiteY2" fmla="*/ 0 h 2215991"/>
              <a:gd name="connsiteX3" fmla="*/ 1625765 w 2463281"/>
              <a:gd name="connsiteY3" fmla="*/ 0 h 2215991"/>
              <a:gd name="connsiteX4" fmla="*/ 2463281 w 2463281"/>
              <a:gd name="connsiteY4" fmla="*/ 0 h 2215991"/>
              <a:gd name="connsiteX5" fmla="*/ 2463281 w 2463281"/>
              <a:gd name="connsiteY5" fmla="*/ 553998 h 2215991"/>
              <a:gd name="connsiteX6" fmla="*/ 2463281 w 2463281"/>
              <a:gd name="connsiteY6" fmla="*/ 1107996 h 2215991"/>
              <a:gd name="connsiteX7" fmla="*/ 2463281 w 2463281"/>
              <a:gd name="connsiteY7" fmla="*/ 1639833 h 2215991"/>
              <a:gd name="connsiteX8" fmla="*/ 2463281 w 2463281"/>
              <a:gd name="connsiteY8" fmla="*/ 2215991 h 2215991"/>
              <a:gd name="connsiteX9" fmla="*/ 1921359 w 2463281"/>
              <a:gd name="connsiteY9" fmla="*/ 2215991 h 2215991"/>
              <a:gd name="connsiteX10" fmla="*/ 1453336 w 2463281"/>
              <a:gd name="connsiteY10" fmla="*/ 2215991 h 2215991"/>
              <a:gd name="connsiteX11" fmla="*/ 911414 w 2463281"/>
              <a:gd name="connsiteY11" fmla="*/ 2215991 h 2215991"/>
              <a:gd name="connsiteX12" fmla="*/ 468023 w 2463281"/>
              <a:gd name="connsiteY12" fmla="*/ 2215991 h 2215991"/>
              <a:gd name="connsiteX13" fmla="*/ 0 w 2463281"/>
              <a:gd name="connsiteY13" fmla="*/ 2215991 h 2215991"/>
              <a:gd name="connsiteX14" fmla="*/ 0 w 2463281"/>
              <a:gd name="connsiteY14" fmla="*/ 1706313 h 2215991"/>
              <a:gd name="connsiteX15" fmla="*/ 0 w 2463281"/>
              <a:gd name="connsiteY15" fmla="*/ 1196635 h 2215991"/>
              <a:gd name="connsiteX16" fmla="*/ 0 w 2463281"/>
              <a:gd name="connsiteY16" fmla="*/ 620477 h 2215991"/>
              <a:gd name="connsiteX17" fmla="*/ 0 w 2463281"/>
              <a:gd name="connsiteY17" fmla="*/ 0 h 2215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63281" h="2215991" extrusionOk="0">
                <a:moveTo>
                  <a:pt x="0" y="0"/>
                </a:moveTo>
                <a:cubicBezTo>
                  <a:pt x="186344" y="-26191"/>
                  <a:pt x="367950" y="14962"/>
                  <a:pt x="541922" y="0"/>
                </a:cubicBezTo>
                <a:cubicBezTo>
                  <a:pt x="715894" y="-14962"/>
                  <a:pt x="893753" y="27073"/>
                  <a:pt x="1083844" y="0"/>
                </a:cubicBezTo>
                <a:cubicBezTo>
                  <a:pt x="1273935" y="-27073"/>
                  <a:pt x="1378271" y="13847"/>
                  <a:pt x="1625765" y="0"/>
                </a:cubicBezTo>
                <a:cubicBezTo>
                  <a:pt x="1873259" y="-13847"/>
                  <a:pt x="2292966" y="68902"/>
                  <a:pt x="2463281" y="0"/>
                </a:cubicBezTo>
                <a:cubicBezTo>
                  <a:pt x="2478525" y="226205"/>
                  <a:pt x="2411275" y="285004"/>
                  <a:pt x="2463281" y="553998"/>
                </a:cubicBezTo>
                <a:cubicBezTo>
                  <a:pt x="2515287" y="822992"/>
                  <a:pt x="2414591" y="954415"/>
                  <a:pt x="2463281" y="1107996"/>
                </a:cubicBezTo>
                <a:cubicBezTo>
                  <a:pt x="2511971" y="1261577"/>
                  <a:pt x="2426508" y="1478627"/>
                  <a:pt x="2463281" y="1639833"/>
                </a:cubicBezTo>
                <a:cubicBezTo>
                  <a:pt x="2500054" y="1801039"/>
                  <a:pt x="2430832" y="2096158"/>
                  <a:pt x="2463281" y="2215991"/>
                </a:cubicBezTo>
                <a:cubicBezTo>
                  <a:pt x="2259410" y="2235525"/>
                  <a:pt x="2037498" y="2151488"/>
                  <a:pt x="1921359" y="2215991"/>
                </a:cubicBezTo>
                <a:cubicBezTo>
                  <a:pt x="1805220" y="2280494"/>
                  <a:pt x="1648417" y="2168771"/>
                  <a:pt x="1453336" y="2215991"/>
                </a:cubicBezTo>
                <a:cubicBezTo>
                  <a:pt x="1258255" y="2263211"/>
                  <a:pt x="1068035" y="2152193"/>
                  <a:pt x="911414" y="2215991"/>
                </a:cubicBezTo>
                <a:cubicBezTo>
                  <a:pt x="754793" y="2279789"/>
                  <a:pt x="569369" y="2202363"/>
                  <a:pt x="468023" y="2215991"/>
                </a:cubicBezTo>
                <a:cubicBezTo>
                  <a:pt x="366677" y="2229619"/>
                  <a:pt x="215432" y="2175737"/>
                  <a:pt x="0" y="2215991"/>
                </a:cubicBezTo>
                <a:cubicBezTo>
                  <a:pt x="-13568" y="1998315"/>
                  <a:pt x="40506" y="1809991"/>
                  <a:pt x="0" y="1706313"/>
                </a:cubicBezTo>
                <a:cubicBezTo>
                  <a:pt x="-40506" y="1602635"/>
                  <a:pt x="23791" y="1315714"/>
                  <a:pt x="0" y="1196635"/>
                </a:cubicBezTo>
                <a:cubicBezTo>
                  <a:pt x="-23791" y="1077556"/>
                  <a:pt x="67250" y="889795"/>
                  <a:pt x="0" y="620477"/>
                </a:cubicBezTo>
                <a:cubicBezTo>
                  <a:pt x="-67250" y="351159"/>
                  <a:pt x="1576" y="256645"/>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ROUND 2B:</a:t>
            </a:r>
          </a:p>
          <a:p>
            <a:pPr marL="342900" indent="-342900">
              <a:buAutoNum type="arabicParenR"/>
            </a:pPr>
            <a:r>
              <a:rPr lang="en-GB" sz="1600" dirty="0">
                <a:latin typeface="Montserrat" panose="00000800000000000000" pitchFamily="50" charset="0"/>
              </a:rPr>
              <a:t>On International Women’s Day 1989</a:t>
            </a:r>
          </a:p>
          <a:p>
            <a:r>
              <a:rPr lang="en-GB" dirty="0">
                <a:latin typeface="Montserrat" panose="00000800000000000000" pitchFamily="50" charset="0"/>
              </a:rPr>
              <a:t>2) </a:t>
            </a:r>
            <a:r>
              <a:rPr lang="en-GB" dirty="0">
                <a:solidFill>
                  <a:srgbClr val="FFCD00"/>
                </a:solidFill>
                <a:latin typeface="Montserrat" panose="00000800000000000000" pitchFamily="50" charset="0"/>
              </a:rPr>
              <a:t>b</a:t>
            </a:r>
            <a:r>
              <a:rPr lang="en-GB" dirty="0">
                <a:latin typeface="Montserrat" panose="00000800000000000000" pitchFamily="50" charset="0"/>
              </a:rPr>
              <a:t> 5.2 million</a:t>
            </a:r>
          </a:p>
          <a:p>
            <a:r>
              <a:rPr lang="en-GB" dirty="0">
                <a:latin typeface="Montserrat" panose="00000800000000000000" pitchFamily="50" charset="0"/>
              </a:rPr>
              <a:t>3) </a:t>
            </a:r>
            <a:r>
              <a:rPr lang="en-GB" dirty="0">
                <a:solidFill>
                  <a:srgbClr val="FFCD00"/>
                </a:solidFill>
                <a:latin typeface="Montserrat" panose="00000800000000000000" pitchFamily="50" charset="0"/>
              </a:rPr>
              <a:t>a</a:t>
            </a:r>
            <a:r>
              <a:rPr lang="en-GB" dirty="0">
                <a:latin typeface="Montserrat" panose="00000800000000000000" pitchFamily="50" charset="0"/>
              </a:rPr>
              <a:t> and </a:t>
            </a:r>
            <a:r>
              <a:rPr lang="en-GB" dirty="0">
                <a:solidFill>
                  <a:srgbClr val="FFCD00"/>
                </a:solidFill>
                <a:latin typeface="Montserrat" panose="00000800000000000000" pitchFamily="50" charset="0"/>
              </a:rPr>
              <a:t>c</a:t>
            </a:r>
          </a:p>
          <a:p>
            <a:r>
              <a:rPr lang="en-GB" dirty="0">
                <a:latin typeface="Montserrat" panose="00000800000000000000" pitchFamily="50" charset="0"/>
              </a:rPr>
              <a:t>4) </a:t>
            </a:r>
            <a:r>
              <a:rPr lang="en-GB" dirty="0">
                <a:solidFill>
                  <a:srgbClr val="FFCD00"/>
                </a:solidFill>
                <a:latin typeface="Montserrat" panose="00000800000000000000" pitchFamily="50" charset="0"/>
              </a:rPr>
              <a:t>b </a:t>
            </a:r>
            <a:r>
              <a:rPr lang="en-GB" dirty="0">
                <a:latin typeface="Montserrat" panose="00000800000000000000" pitchFamily="50" charset="0"/>
              </a:rPr>
              <a:t>Resilience Fund</a:t>
            </a:r>
            <a:r>
              <a:rPr lang="en-GB" dirty="0">
                <a:solidFill>
                  <a:srgbClr val="FFCD00"/>
                </a:solidFill>
                <a:latin typeface="Montserrat" panose="00000800000000000000" pitchFamily="50" charset="0"/>
              </a:rPr>
              <a:t> </a:t>
            </a:r>
            <a:endParaRPr lang="en-GB" dirty="0">
              <a:latin typeface="Montserrat" panose="00000800000000000000" pitchFamily="50" charset="0"/>
            </a:endParaRPr>
          </a:p>
        </p:txBody>
      </p:sp>
      <p:sp>
        <p:nvSpPr>
          <p:cNvPr id="15" name="TextBox 14">
            <a:extLst>
              <a:ext uri="{FF2B5EF4-FFF2-40B4-BE49-F238E27FC236}">
                <a16:creationId xmlns:a16="http://schemas.microsoft.com/office/drawing/2014/main" id="{6F6DC556-F25B-4FBC-892E-17B300413963}"/>
              </a:ext>
            </a:extLst>
          </p:cNvPr>
          <p:cNvSpPr txBox="1"/>
          <p:nvPr/>
        </p:nvSpPr>
        <p:spPr>
          <a:xfrm>
            <a:off x="9456577" y="2813466"/>
            <a:ext cx="2606834" cy="2308324"/>
          </a:xfrm>
          <a:custGeom>
            <a:avLst/>
            <a:gdLst>
              <a:gd name="connsiteX0" fmla="*/ 0 w 2606834"/>
              <a:gd name="connsiteY0" fmla="*/ 0 h 2308324"/>
              <a:gd name="connsiteX1" fmla="*/ 573503 w 2606834"/>
              <a:gd name="connsiteY1" fmla="*/ 0 h 2308324"/>
              <a:gd name="connsiteX2" fmla="*/ 1147007 w 2606834"/>
              <a:gd name="connsiteY2" fmla="*/ 0 h 2308324"/>
              <a:gd name="connsiteX3" fmla="*/ 1720510 w 2606834"/>
              <a:gd name="connsiteY3" fmla="*/ 0 h 2308324"/>
              <a:gd name="connsiteX4" fmla="*/ 2606834 w 2606834"/>
              <a:gd name="connsiteY4" fmla="*/ 0 h 2308324"/>
              <a:gd name="connsiteX5" fmla="*/ 2606834 w 2606834"/>
              <a:gd name="connsiteY5" fmla="*/ 577081 h 2308324"/>
              <a:gd name="connsiteX6" fmla="*/ 2606834 w 2606834"/>
              <a:gd name="connsiteY6" fmla="*/ 1154162 h 2308324"/>
              <a:gd name="connsiteX7" fmla="*/ 2606834 w 2606834"/>
              <a:gd name="connsiteY7" fmla="*/ 1708160 h 2308324"/>
              <a:gd name="connsiteX8" fmla="*/ 2606834 w 2606834"/>
              <a:gd name="connsiteY8" fmla="*/ 2308324 h 2308324"/>
              <a:gd name="connsiteX9" fmla="*/ 2033331 w 2606834"/>
              <a:gd name="connsiteY9" fmla="*/ 2308324 h 2308324"/>
              <a:gd name="connsiteX10" fmla="*/ 1538032 w 2606834"/>
              <a:gd name="connsiteY10" fmla="*/ 2308324 h 2308324"/>
              <a:gd name="connsiteX11" fmla="*/ 964529 w 2606834"/>
              <a:gd name="connsiteY11" fmla="*/ 2308324 h 2308324"/>
              <a:gd name="connsiteX12" fmla="*/ 495298 w 2606834"/>
              <a:gd name="connsiteY12" fmla="*/ 2308324 h 2308324"/>
              <a:gd name="connsiteX13" fmla="*/ 0 w 2606834"/>
              <a:gd name="connsiteY13" fmla="*/ 2308324 h 2308324"/>
              <a:gd name="connsiteX14" fmla="*/ 0 w 2606834"/>
              <a:gd name="connsiteY14" fmla="*/ 1777409 h 2308324"/>
              <a:gd name="connsiteX15" fmla="*/ 0 w 2606834"/>
              <a:gd name="connsiteY15" fmla="*/ 1246495 h 2308324"/>
              <a:gd name="connsiteX16" fmla="*/ 0 w 2606834"/>
              <a:gd name="connsiteY16" fmla="*/ 646331 h 2308324"/>
              <a:gd name="connsiteX17" fmla="*/ 0 w 2606834"/>
              <a:gd name="connsiteY17" fmla="*/ 0 h 230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06834" h="2308324" extrusionOk="0">
                <a:moveTo>
                  <a:pt x="0" y="0"/>
                </a:moveTo>
                <a:cubicBezTo>
                  <a:pt x="176272" y="-60965"/>
                  <a:pt x="451533" y="57075"/>
                  <a:pt x="573503" y="0"/>
                </a:cubicBezTo>
                <a:cubicBezTo>
                  <a:pt x="695473" y="-57075"/>
                  <a:pt x="866633" y="28281"/>
                  <a:pt x="1147007" y="0"/>
                </a:cubicBezTo>
                <a:cubicBezTo>
                  <a:pt x="1427381" y="-28281"/>
                  <a:pt x="1467369" y="42424"/>
                  <a:pt x="1720510" y="0"/>
                </a:cubicBezTo>
                <a:cubicBezTo>
                  <a:pt x="1973651" y="-42424"/>
                  <a:pt x="2289089" y="17685"/>
                  <a:pt x="2606834" y="0"/>
                </a:cubicBezTo>
                <a:cubicBezTo>
                  <a:pt x="2615550" y="273147"/>
                  <a:pt x="2576683" y="416142"/>
                  <a:pt x="2606834" y="577081"/>
                </a:cubicBezTo>
                <a:cubicBezTo>
                  <a:pt x="2636985" y="738020"/>
                  <a:pt x="2552052" y="943153"/>
                  <a:pt x="2606834" y="1154162"/>
                </a:cubicBezTo>
                <a:cubicBezTo>
                  <a:pt x="2661616" y="1365171"/>
                  <a:pt x="2579355" y="1534609"/>
                  <a:pt x="2606834" y="1708160"/>
                </a:cubicBezTo>
                <a:cubicBezTo>
                  <a:pt x="2634313" y="1881711"/>
                  <a:pt x="2537609" y="2113529"/>
                  <a:pt x="2606834" y="2308324"/>
                </a:cubicBezTo>
                <a:cubicBezTo>
                  <a:pt x="2419358" y="2363637"/>
                  <a:pt x="2245998" y="2254672"/>
                  <a:pt x="2033331" y="2308324"/>
                </a:cubicBezTo>
                <a:cubicBezTo>
                  <a:pt x="1820664" y="2361976"/>
                  <a:pt x="1728376" y="2279147"/>
                  <a:pt x="1538032" y="2308324"/>
                </a:cubicBezTo>
                <a:cubicBezTo>
                  <a:pt x="1347688" y="2337501"/>
                  <a:pt x="1125732" y="2307184"/>
                  <a:pt x="964529" y="2308324"/>
                </a:cubicBezTo>
                <a:cubicBezTo>
                  <a:pt x="803326" y="2309464"/>
                  <a:pt x="607650" y="2281303"/>
                  <a:pt x="495298" y="2308324"/>
                </a:cubicBezTo>
                <a:cubicBezTo>
                  <a:pt x="382946" y="2335345"/>
                  <a:pt x="105817" y="2270459"/>
                  <a:pt x="0" y="2308324"/>
                </a:cubicBezTo>
                <a:cubicBezTo>
                  <a:pt x="-39357" y="2144155"/>
                  <a:pt x="16568" y="1989080"/>
                  <a:pt x="0" y="1777409"/>
                </a:cubicBezTo>
                <a:cubicBezTo>
                  <a:pt x="-16568" y="1565738"/>
                  <a:pt x="16250" y="1504576"/>
                  <a:pt x="0" y="1246495"/>
                </a:cubicBezTo>
                <a:cubicBezTo>
                  <a:pt x="-16250" y="988414"/>
                  <a:pt x="38311" y="874494"/>
                  <a:pt x="0" y="646331"/>
                </a:cubicBezTo>
                <a:cubicBezTo>
                  <a:pt x="-38311" y="418168"/>
                  <a:pt x="32351" y="301495"/>
                  <a:pt x="0" y="0"/>
                </a:cubicBezTo>
                <a:close/>
              </a:path>
            </a:pathLst>
          </a:custGeom>
          <a:noFill/>
          <a:ln w="28575">
            <a:solidFill>
              <a:srgbClr val="FFCD00"/>
            </a:solidFill>
            <a:extLst>
              <a:ext uri="{C807C97D-BFC1-408E-A445-0C87EB9F89A2}">
                <ask:lineSketchStyleProps xmlns:ask="http://schemas.microsoft.com/office/drawing/2018/sketchyshapes" sd="325658131">
                  <a:prstGeom prst="rect">
                    <a:avLst/>
                  </a:prstGeom>
                  <ask:type>
                    <ask:lineSketchScribble/>
                  </ask:type>
                </ask:lineSketchStyleProps>
              </a:ext>
            </a:extLst>
          </a:ln>
        </p:spPr>
        <p:txBody>
          <a:bodyPr wrap="square" rtlCol="0">
            <a:spAutoFit/>
          </a:bodyPr>
          <a:lstStyle/>
          <a:p>
            <a:r>
              <a:rPr lang="en-GB" dirty="0">
                <a:solidFill>
                  <a:srgbClr val="FFCD00"/>
                </a:solidFill>
                <a:latin typeface="Montserrat" panose="00000800000000000000" pitchFamily="50" charset="0"/>
              </a:rPr>
              <a:t>Thank you for doing our quiz! </a:t>
            </a:r>
            <a:r>
              <a:rPr lang="en-GB" dirty="0">
                <a:latin typeface="Montserrat" panose="00000800000000000000" pitchFamily="50" charset="0"/>
              </a:rPr>
              <a:t>To learn more about our partners and their work, visit our website at: </a:t>
            </a:r>
            <a:r>
              <a:rPr lang="en-GB" dirty="0">
                <a:solidFill>
                  <a:srgbClr val="FFCD00"/>
                </a:solidFill>
                <a:latin typeface="Montserrat" panose="00000800000000000000" pitchFamily="50" charset="0"/>
              </a:rPr>
              <a:t>https://www.womankind.org.uk/</a:t>
            </a:r>
          </a:p>
        </p:txBody>
      </p:sp>
      <p:pic>
        <p:nvPicPr>
          <p:cNvPr id="3" name="Picture 2" descr="A black and white logo&#10;&#10;Description automatically generated with low confidence">
            <a:extLst>
              <a:ext uri="{FF2B5EF4-FFF2-40B4-BE49-F238E27FC236}">
                <a16:creationId xmlns:a16="http://schemas.microsoft.com/office/drawing/2014/main" id="{06196F8B-2BF5-4623-9A28-756F5733BB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6978" y="374256"/>
            <a:ext cx="1160938" cy="752796"/>
          </a:xfrm>
          <a:prstGeom prst="rect">
            <a:avLst/>
          </a:prstGeom>
        </p:spPr>
      </p:pic>
    </p:spTree>
    <p:extLst>
      <p:ext uri="{BB962C8B-B14F-4D97-AF65-F5344CB8AC3E}">
        <p14:creationId xmlns:p14="http://schemas.microsoft.com/office/powerpoint/2010/main" val="4118471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42563"/>
        </a:solidFill>
        <a:effectLst/>
      </p:bgPr>
    </p:bg>
    <p:spTree>
      <p:nvGrpSpPr>
        <p:cNvPr id="1" name=""/>
        <p:cNvGrpSpPr/>
        <p:nvPr/>
      </p:nvGrpSpPr>
      <p:grpSpPr>
        <a:xfrm>
          <a:off x="0" y="0"/>
          <a:ext cx="0" cy="0"/>
          <a:chOff x="0" y="0"/>
          <a:chExt cx="0" cy="0"/>
        </a:xfrm>
      </p:grpSpPr>
      <p:pic>
        <p:nvPicPr>
          <p:cNvPr id="25" name="Picture Placeholder 24" descr="A group of people posing for a photo&#10;&#10;Description automatically generated with medium confidence">
            <a:extLst>
              <a:ext uri="{FF2B5EF4-FFF2-40B4-BE49-F238E27FC236}">
                <a16:creationId xmlns:a16="http://schemas.microsoft.com/office/drawing/2014/main" id="{4F6436A3-E5F9-47A1-9B53-C87B49B779B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5454502" y="797148"/>
            <a:ext cx="5883350" cy="3921672"/>
          </a:xfrm>
          <a:custGeom>
            <a:avLst/>
            <a:gdLst>
              <a:gd name="connsiteX0" fmla="*/ 0 w 5883350"/>
              <a:gd name="connsiteY0" fmla="*/ 0 h 3921672"/>
              <a:gd name="connsiteX1" fmla="*/ 529502 w 5883350"/>
              <a:gd name="connsiteY1" fmla="*/ 0 h 3921672"/>
              <a:gd name="connsiteX2" fmla="*/ 1117837 w 5883350"/>
              <a:gd name="connsiteY2" fmla="*/ 0 h 3921672"/>
              <a:gd name="connsiteX3" fmla="*/ 1823839 w 5883350"/>
              <a:gd name="connsiteY3" fmla="*/ 0 h 3921672"/>
              <a:gd name="connsiteX4" fmla="*/ 2353340 w 5883350"/>
              <a:gd name="connsiteY4" fmla="*/ 0 h 3921672"/>
              <a:gd name="connsiteX5" fmla="*/ 2882842 w 5883350"/>
              <a:gd name="connsiteY5" fmla="*/ 0 h 3921672"/>
              <a:gd name="connsiteX6" fmla="*/ 3471177 w 5883350"/>
              <a:gd name="connsiteY6" fmla="*/ 0 h 3921672"/>
              <a:gd name="connsiteX7" fmla="*/ 3883011 w 5883350"/>
              <a:gd name="connsiteY7" fmla="*/ 0 h 3921672"/>
              <a:gd name="connsiteX8" fmla="*/ 4294846 w 5883350"/>
              <a:gd name="connsiteY8" fmla="*/ 0 h 3921672"/>
              <a:gd name="connsiteX9" fmla="*/ 4706680 w 5883350"/>
              <a:gd name="connsiteY9" fmla="*/ 0 h 3921672"/>
              <a:gd name="connsiteX10" fmla="*/ 5883350 w 5883350"/>
              <a:gd name="connsiteY10" fmla="*/ 0 h 3921672"/>
              <a:gd name="connsiteX11" fmla="*/ 5883350 w 5883350"/>
              <a:gd name="connsiteY11" fmla="*/ 521022 h 3921672"/>
              <a:gd name="connsiteX12" fmla="*/ 5883350 w 5883350"/>
              <a:gd name="connsiteY12" fmla="*/ 1159694 h 3921672"/>
              <a:gd name="connsiteX13" fmla="*/ 5883350 w 5883350"/>
              <a:gd name="connsiteY13" fmla="*/ 1759150 h 3921672"/>
              <a:gd name="connsiteX14" fmla="*/ 5883350 w 5883350"/>
              <a:gd name="connsiteY14" fmla="*/ 2240955 h 3921672"/>
              <a:gd name="connsiteX15" fmla="*/ 5883350 w 5883350"/>
              <a:gd name="connsiteY15" fmla="*/ 2722761 h 3921672"/>
              <a:gd name="connsiteX16" fmla="*/ 5883350 w 5883350"/>
              <a:gd name="connsiteY16" fmla="*/ 3361433 h 3921672"/>
              <a:gd name="connsiteX17" fmla="*/ 5883350 w 5883350"/>
              <a:gd name="connsiteY17" fmla="*/ 3921672 h 3921672"/>
              <a:gd name="connsiteX18" fmla="*/ 5177348 w 5883350"/>
              <a:gd name="connsiteY18" fmla="*/ 3921672 h 3921672"/>
              <a:gd name="connsiteX19" fmla="*/ 4471346 w 5883350"/>
              <a:gd name="connsiteY19" fmla="*/ 3921672 h 3921672"/>
              <a:gd name="connsiteX20" fmla="*/ 4059511 w 5883350"/>
              <a:gd name="connsiteY20" fmla="*/ 3921672 h 3921672"/>
              <a:gd name="connsiteX21" fmla="*/ 3353509 w 5883350"/>
              <a:gd name="connsiteY21" fmla="*/ 3921672 h 3921672"/>
              <a:gd name="connsiteX22" fmla="*/ 2824008 w 5883350"/>
              <a:gd name="connsiteY22" fmla="*/ 3921672 h 3921672"/>
              <a:gd name="connsiteX23" fmla="*/ 2176840 w 5883350"/>
              <a:gd name="connsiteY23" fmla="*/ 3921672 h 3921672"/>
              <a:gd name="connsiteX24" fmla="*/ 1588505 w 5883350"/>
              <a:gd name="connsiteY24" fmla="*/ 3921672 h 3921672"/>
              <a:gd name="connsiteX25" fmla="*/ 1059003 w 5883350"/>
              <a:gd name="connsiteY25" fmla="*/ 3921672 h 3921672"/>
              <a:gd name="connsiteX26" fmla="*/ 0 w 5883350"/>
              <a:gd name="connsiteY26" fmla="*/ 3921672 h 3921672"/>
              <a:gd name="connsiteX27" fmla="*/ 0 w 5883350"/>
              <a:gd name="connsiteY27" fmla="*/ 3361433 h 3921672"/>
              <a:gd name="connsiteX28" fmla="*/ 0 w 5883350"/>
              <a:gd name="connsiteY28" fmla="*/ 2801194 h 3921672"/>
              <a:gd name="connsiteX29" fmla="*/ 0 w 5883350"/>
              <a:gd name="connsiteY29" fmla="*/ 2358606 h 3921672"/>
              <a:gd name="connsiteX30" fmla="*/ 0 w 5883350"/>
              <a:gd name="connsiteY30" fmla="*/ 1876800 h 3921672"/>
              <a:gd name="connsiteX31" fmla="*/ 0 w 5883350"/>
              <a:gd name="connsiteY31" fmla="*/ 1434211 h 3921672"/>
              <a:gd name="connsiteX32" fmla="*/ 0 w 5883350"/>
              <a:gd name="connsiteY32" fmla="*/ 913189 h 3921672"/>
              <a:gd name="connsiteX33" fmla="*/ 0 w 5883350"/>
              <a:gd name="connsiteY33" fmla="*/ 0 h 3921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883350" h="3921672" fill="none" extrusionOk="0">
                <a:moveTo>
                  <a:pt x="0" y="0"/>
                </a:moveTo>
                <a:cubicBezTo>
                  <a:pt x="215557" y="-4868"/>
                  <a:pt x="268793" y="18604"/>
                  <a:pt x="529502" y="0"/>
                </a:cubicBezTo>
                <a:cubicBezTo>
                  <a:pt x="790211" y="-18604"/>
                  <a:pt x="985888" y="60636"/>
                  <a:pt x="1117837" y="0"/>
                </a:cubicBezTo>
                <a:cubicBezTo>
                  <a:pt x="1249786" y="-60636"/>
                  <a:pt x="1503173" y="25632"/>
                  <a:pt x="1823839" y="0"/>
                </a:cubicBezTo>
                <a:cubicBezTo>
                  <a:pt x="2144505" y="-25632"/>
                  <a:pt x="2116196" y="4989"/>
                  <a:pt x="2353340" y="0"/>
                </a:cubicBezTo>
                <a:cubicBezTo>
                  <a:pt x="2590484" y="-4989"/>
                  <a:pt x="2741800" y="23220"/>
                  <a:pt x="2882842" y="0"/>
                </a:cubicBezTo>
                <a:cubicBezTo>
                  <a:pt x="3023884" y="-23220"/>
                  <a:pt x="3192475" y="16478"/>
                  <a:pt x="3471177" y="0"/>
                </a:cubicBezTo>
                <a:cubicBezTo>
                  <a:pt x="3749880" y="-16478"/>
                  <a:pt x="3798845" y="16362"/>
                  <a:pt x="3883011" y="0"/>
                </a:cubicBezTo>
                <a:cubicBezTo>
                  <a:pt x="3967177" y="-16362"/>
                  <a:pt x="4153742" y="10732"/>
                  <a:pt x="4294846" y="0"/>
                </a:cubicBezTo>
                <a:cubicBezTo>
                  <a:pt x="4435951" y="-10732"/>
                  <a:pt x="4572847" y="7383"/>
                  <a:pt x="4706680" y="0"/>
                </a:cubicBezTo>
                <a:cubicBezTo>
                  <a:pt x="4840513" y="-7383"/>
                  <a:pt x="5636355" y="96662"/>
                  <a:pt x="5883350" y="0"/>
                </a:cubicBezTo>
                <a:cubicBezTo>
                  <a:pt x="5927288" y="174048"/>
                  <a:pt x="5853094" y="364099"/>
                  <a:pt x="5883350" y="521022"/>
                </a:cubicBezTo>
                <a:cubicBezTo>
                  <a:pt x="5913606" y="677945"/>
                  <a:pt x="5868280" y="901364"/>
                  <a:pt x="5883350" y="1159694"/>
                </a:cubicBezTo>
                <a:cubicBezTo>
                  <a:pt x="5898420" y="1418024"/>
                  <a:pt x="5846860" y="1597718"/>
                  <a:pt x="5883350" y="1759150"/>
                </a:cubicBezTo>
                <a:cubicBezTo>
                  <a:pt x="5919840" y="1920582"/>
                  <a:pt x="5826583" y="2016928"/>
                  <a:pt x="5883350" y="2240955"/>
                </a:cubicBezTo>
                <a:cubicBezTo>
                  <a:pt x="5940117" y="2464982"/>
                  <a:pt x="5877744" y="2562162"/>
                  <a:pt x="5883350" y="2722761"/>
                </a:cubicBezTo>
                <a:cubicBezTo>
                  <a:pt x="5888956" y="2883360"/>
                  <a:pt x="5870423" y="3137817"/>
                  <a:pt x="5883350" y="3361433"/>
                </a:cubicBezTo>
                <a:cubicBezTo>
                  <a:pt x="5896277" y="3585049"/>
                  <a:pt x="5822435" y="3799476"/>
                  <a:pt x="5883350" y="3921672"/>
                </a:cubicBezTo>
                <a:cubicBezTo>
                  <a:pt x="5553441" y="3972430"/>
                  <a:pt x="5438211" y="3891615"/>
                  <a:pt x="5177348" y="3921672"/>
                </a:cubicBezTo>
                <a:cubicBezTo>
                  <a:pt x="4916485" y="3951729"/>
                  <a:pt x="4729324" y="3868083"/>
                  <a:pt x="4471346" y="3921672"/>
                </a:cubicBezTo>
                <a:cubicBezTo>
                  <a:pt x="4213368" y="3975261"/>
                  <a:pt x="4252828" y="3883829"/>
                  <a:pt x="4059511" y="3921672"/>
                </a:cubicBezTo>
                <a:cubicBezTo>
                  <a:pt x="3866195" y="3959515"/>
                  <a:pt x="3629355" y="3846549"/>
                  <a:pt x="3353509" y="3921672"/>
                </a:cubicBezTo>
                <a:cubicBezTo>
                  <a:pt x="3077663" y="3996795"/>
                  <a:pt x="2978866" y="3918388"/>
                  <a:pt x="2824008" y="3921672"/>
                </a:cubicBezTo>
                <a:cubicBezTo>
                  <a:pt x="2669150" y="3924956"/>
                  <a:pt x="2313327" y="3870951"/>
                  <a:pt x="2176840" y="3921672"/>
                </a:cubicBezTo>
                <a:cubicBezTo>
                  <a:pt x="2040353" y="3972393"/>
                  <a:pt x="1718356" y="3920773"/>
                  <a:pt x="1588505" y="3921672"/>
                </a:cubicBezTo>
                <a:cubicBezTo>
                  <a:pt x="1458654" y="3922571"/>
                  <a:pt x="1302863" y="3896398"/>
                  <a:pt x="1059003" y="3921672"/>
                </a:cubicBezTo>
                <a:cubicBezTo>
                  <a:pt x="815143" y="3946946"/>
                  <a:pt x="228265" y="3867749"/>
                  <a:pt x="0" y="3921672"/>
                </a:cubicBezTo>
                <a:cubicBezTo>
                  <a:pt x="-12217" y="3770616"/>
                  <a:pt x="42927" y="3604152"/>
                  <a:pt x="0" y="3361433"/>
                </a:cubicBezTo>
                <a:cubicBezTo>
                  <a:pt x="-42927" y="3118714"/>
                  <a:pt x="17501" y="2920978"/>
                  <a:pt x="0" y="2801194"/>
                </a:cubicBezTo>
                <a:cubicBezTo>
                  <a:pt x="-17501" y="2681410"/>
                  <a:pt x="48956" y="2544572"/>
                  <a:pt x="0" y="2358606"/>
                </a:cubicBezTo>
                <a:cubicBezTo>
                  <a:pt x="-48956" y="2172640"/>
                  <a:pt x="49961" y="2064848"/>
                  <a:pt x="0" y="1876800"/>
                </a:cubicBezTo>
                <a:cubicBezTo>
                  <a:pt x="-49961" y="1688752"/>
                  <a:pt x="48074" y="1545397"/>
                  <a:pt x="0" y="1434211"/>
                </a:cubicBezTo>
                <a:cubicBezTo>
                  <a:pt x="-48074" y="1323025"/>
                  <a:pt x="28809" y="1156756"/>
                  <a:pt x="0" y="913189"/>
                </a:cubicBezTo>
                <a:cubicBezTo>
                  <a:pt x="-28809" y="669622"/>
                  <a:pt x="35686" y="375884"/>
                  <a:pt x="0" y="0"/>
                </a:cubicBezTo>
                <a:close/>
              </a:path>
              <a:path w="5883350" h="3921672" stroke="0" extrusionOk="0">
                <a:moveTo>
                  <a:pt x="0" y="0"/>
                </a:moveTo>
                <a:cubicBezTo>
                  <a:pt x="306286" y="-36410"/>
                  <a:pt x="499683" y="3060"/>
                  <a:pt x="647169" y="0"/>
                </a:cubicBezTo>
                <a:cubicBezTo>
                  <a:pt x="794655" y="-3060"/>
                  <a:pt x="981369" y="77"/>
                  <a:pt x="1117837" y="0"/>
                </a:cubicBezTo>
                <a:cubicBezTo>
                  <a:pt x="1254305" y="-77"/>
                  <a:pt x="1407269" y="13589"/>
                  <a:pt x="1588505" y="0"/>
                </a:cubicBezTo>
                <a:cubicBezTo>
                  <a:pt x="1769741" y="-13589"/>
                  <a:pt x="1972105" y="56421"/>
                  <a:pt x="2176840" y="0"/>
                </a:cubicBezTo>
                <a:cubicBezTo>
                  <a:pt x="2381576" y="-56421"/>
                  <a:pt x="2445579" y="25600"/>
                  <a:pt x="2588674" y="0"/>
                </a:cubicBezTo>
                <a:cubicBezTo>
                  <a:pt x="2731769" y="-25600"/>
                  <a:pt x="2805551" y="39298"/>
                  <a:pt x="3000509" y="0"/>
                </a:cubicBezTo>
                <a:cubicBezTo>
                  <a:pt x="3195468" y="-39298"/>
                  <a:pt x="3279086" y="6611"/>
                  <a:pt x="3471177" y="0"/>
                </a:cubicBezTo>
                <a:cubicBezTo>
                  <a:pt x="3663268" y="-6611"/>
                  <a:pt x="3734282" y="12738"/>
                  <a:pt x="3883011" y="0"/>
                </a:cubicBezTo>
                <a:cubicBezTo>
                  <a:pt x="4031740" y="-12738"/>
                  <a:pt x="4231854" y="54944"/>
                  <a:pt x="4412512" y="0"/>
                </a:cubicBezTo>
                <a:cubicBezTo>
                  <a:pt x="4593170" y="-54944"/>
                  <a:pt x="4651431" y="2362"/>
                  <a:pt x="4824347" y="0"/>
                </a:cubicBezTo>
                <a:cubicBezTo>
                  <a:pt x="4997263" y="-2362"/>
                  <a:pt x="5139942" y="43731"/>
                  <a:pt x="5295015" y="0"/>
                </a:cubicBezTo>
                <a:cubicBezTo>
                  <a:pt x="5450088" y="-43731"/>
                  <a:pt x="5668274" y="7513"/>
                  <a:pt x="5883350" y="0"/>
                </a:cubicBezTo>
                <a:cubicBezTo>
                  <a:pt x="5914563" y="166926"/>
                  <a:pt x="5876637" y="345889"/>
                  <a:pt x="5883350" y="481805"/>
                </a:cubicBezTo>
                <a:cubicBezTo>
                  <a:pt x="5890063" y="617722"/>
                  <a:pt x="5838093" y="850975"/>
                  <a:pt x="5883350" y="963611"/>
                </a:cubicBezTo>
                <a:cubicBezTo>
                  <a:pt x="5928607" y="1076247"/>
                  <a:pt x="5839403" y="1234114"/>
                  <a:pt x="5883350" y="1484633"/>
                </a:cubicBezTo>
                <a:cubicBezTo>
                  <a:pt x="5927297" y="1735152"/>
                  <a:pt x="5878989" y="1837386"/>
                  <a:pt x="5883350" y="2123305"/>
                </a:cubicBezTo>
                <a:cubicBezTo>
                  <a:pt x="5887711" y="2409224"/>
                  <a:pt x="5844591" y="2396295"/>
                  <a:pt x="5883350" y="2644327"/>
                </a:cubicBezTo>
                <a:cubicBezTo>
                  <a:pt x="5922109" y="2892359"/>
                  <a:pt x="5880856" y="2958449"/>
                  <a:pt x="5883350" y="3086916"/>
                </a:cubicBezTo>
                <a:cubicBezTo>
                  <a:pt x="5885844" y="3215383"/>
                  <a:pt x="5871808" y="3677612"/>
                  <a:pt x="5883350" y="3921672"/>
                </a:cubicBezTo>
                <a:cubicBezTo>
                  <a:pt x="5740592" y="3938918"/>
                  <a:pt x="5581235" y="3877754"/>
                  <a:pt x="5412682" y="3921672"/>
                </a:cubicBezTo>
                <a:cubicBezTo>
                  <a:pt x="5244129" y="3965590"/>
                  <a:pt x="5119010" y="3917266"/>
                  <a:pt x="4883181" y="3921672"/>
                </a:cubicBezTo>
                <a:cubicBezTo>
                  <a:pt x="4647352" y="3926078"/>
                  <a:pt x="4500063" y="3881768"/>
                  <a:pt x="4177179" y="3921672"/>
                </a:cubicBezTo>
                <a:cubicBezTo>
                  <a:pt x="3854295" y="3961576"/>
                  <a:pt x="3818889" y="3915723"/>
                  <a:pt x="3706510" y="3921672"/>
                </a:cubicBezTo>
                <a:cubicBezTo>
                  <a:pt x="3594131" y="3927621"/>
                  <a:pt x="3199744" y="3915292"/>
                  <a:pt x="3059342" y="3921672"/>
                </a:cubicBezTo>
                <a:cubicBezTo>
                  <a:pt x="2918940" y="3928052"/>
                  <a:pt x="2700638" y="3917487"/>
                  <a:pt x="2529840" y="3921672"/>
                </a:cubicBezTo>
                <a:cubicBezTo>
                  <a:pt x="2359042" y="3925857"/>
                  <a:pt x="2191392" y="3887325"/>
                  <a:pt x="2059172" y="3921672"/>
                </a:cubicBezTo>
                <a:cubicBezTo>
                  <a:pt x="1926952" y="3956019"/>
                  <a:pt x="1706463" y="3907542"/>
                  <a:pt x="1588505" y="3921672"/>
                </a:cubicBezTo>
                <a:cubicBezTo>
                  <a:pt x="1470547" y="3935802"/>
                  <a:pt x="1179117" y="3866313"/>
                  <a:pt x="941336" y="3921672"/>
                </a:cubicBezTo>
                <a:cubicBezTo>
                  <a:pt x="703555" y="3977031"/>
                  <a:pt x="404719" y="3882549"/>
                  <a:pt x="0" y="3921672"/>
                </a:cubicBezTo>
                <a:cubicBezTo>
                  <a:pt x="-12866" y="3719815"/>
                  <a:pt x="12400" y="3615391"/>
                  <a:pt x="0" y="3479083"/>
                </a:cubicBezTo>
                <a:cubicBezTo>
                  <a:pt x="-12400" y="3342775"/>
                  <a:pt x="3315" y="3177666"/>
                  <a:pt x="0" y="3036495"/>
                </a:cubicBezTo>
                <a:cubicBezTo>
                  <a:pt x="-3315" y="2895324"/>
                  <a:pt x="30645" y="2700562"/>
                  <a:pt x="0" y="2437039"/>
                </a:cubicBezTo>
                <a:cubicBezTo>
                  <a:pt x="-30645" y="2173516"/>
                  <a:pt x="13071" y="2039564"/>
                  <a:pt x="0" y="1916017"/>
                </a:cubicBezTo>
                <a:cubicBezTo>
                  <a:pt x="-13071" y="1792470"/>
                  <a:pt x="19296" y="1476079"/>
                  <a:pt x="0" y="1355778"/>
                </a:cubicBezTo>
                <a:cubicBezTo>
                  <a:pt x="-19296" y="1235477"/>
                  <a:pt x="11637" y="1011654"/>
                  <a:pt x="0" y="873973"/>
                </a:cubicBezTo>
                <a:cubicBezTo>
                  <a:pt x="-11637" y="736293"/>
                  <a:pt x="58471" y="222449"/>
                  <a:pt x="0" y="0"/>
                </a:cubicBezTo>
                <a:close/>
              </a:path>
            </a:pathLst>
          </a:custGeom>
          <a:ln w="76200">
            <a:solidFill>
              <a:srgbClr val="FFCD00"/>
            </a:solidFill>
            <a:extLst>
              <a:ext uri="{C807C97D-BFC1-408E-A445-0C87EB9F89A2}">
                <ask:lineSketchStyleProps xmlns:ask="http://schemas.microsoft.com/office/drawing/2018/sketchyshapes" sd="591812925">
                  <ask:type>
                    <ask:lineSketchScribble/>
                  </ask:type>
                </ask:lineSketchStyleProps>
              </a:ext>
            </a:extLst>
          </a:ln>
        </p:spPr>
      </p:pic>
      <p:sp>
        <p:nvSpPr>
          <p:cNvPr id="5" name="Text Placeholder 6">
            <a:extLst>
              <a:ext uri="{FF2B5EF4-FFF2-40B4-BE49-F238E27FC236}">
                <a16:creationId xmlns:a16="http://schemas.microsoft.com/office/drawing/2014/main" id="{87C96155-9E32-478D-A214-995F2C04016A}"/>
              </a:ext>
            </a:extLst>
          </p:cNvPr>
          <p:cNvSpPr>
            <a:spLocks noGrp="1"/>
          </p:cNvSpPr>
          <p:nvPr>
            <p:ph type="body" sz="half" idx="2"/>
          </p:nvPr>
        </p:nvSpPr>
        <p:spPr>
          <a:xfrm>
            <a:off x="900969" y="4994315"/>
            <a:ext cx="10134880" cy="811356"/>
          </a:xfrm>
          <a:scene3d>
            <a:camera prst="orthographicFront"/>
            <a:lightRig rig="threePt" dir="t"/>
          </a:scene3d>
          <a:sp3d>
            <a:bevelT w="101600" prst="riblet"/>
          </a:sp3d>
        </p:spPr>
        <p:txBody>
          <a:bodyPr>
            <a:noAutofit/>
          </a:bodyPr>
          <a:lstStyle/>
          <a:p>
            <a:pPr algn="ctr"/>
            <a:r>
              <a:rPr kumimoji="0" lang="en-GB" sz="2800" b="0" i="0" u="none" strike="noStrike" kern="1200" cap="none" spc="0" normalizeH="0" baseline="0" noProof="0" dirty="0">
                <a:ln>
                  <a:noFill/>
                </a:ln>
                <a:solidFill>
                  <a:srgbClr val="FFCD00"/>
                </a:solidFill>
                <a:effectLst/>
                <a:uLnTx/>
                <a:uFillTx/>
                <a:latin typeface="Montserrat" panose="00000800000000000000" pitchFamily="50" charset="0"/>
                <a:ea typeface="+mj-ea"/>
                <a:cs typeface="+mj-cs"/>
              </a:rPr>
              <a:t>You’ve completed the #FeministFundraiser Quiz!</a:t>
            </a:r>
            <a:endParaRPr lang="en-GB" sz="2800" dirty="0">
              <a:solidFill>
                <a:srgbClr val="FFCD00"/>
              </a:solidFill>
            </a:endParaRPr>
          </a:p>
        </p:txBody>
      </p:sp>
      <p:sp>
        <p:nvSpPr>
          <p:cNvPr id="6" name="Text Placeholder 6">
            <a:extLst>
              <a:ext uri="{FF2B5EF4-FFF2-40B4-BE49-F238E27FC236}">
                <a16:creationId xmlns:a16="http://schemas.microsoft.com/office/drawing/2014/main" id="{A6B17225-1AD3-44DB-AB85-EFE688A8E5E5}"/>
              </a:ext>
            </a:extLst>
          </p:cNvPr>
          <p:cNvSpPr txBox="1">
            <a:spLocks/>
          </p:cNvSpPr>
          <p:nvPr/>
        </p:nvSpPr>
        <p:spPr>
          <a:xfrm>
            <a:off x="735140" y="5488428"/>
            <a:ext cx="10974853" cy="811356"/>
          </a:xfrm>
          <a:prstGeom prst="rect">
            <a:avLst/>
          </a:prstGeom>
          <a:scene3d>
            <a:camera prst="orthographicFront"/>
            <a:lightRig rig="threePt" dir="t"/>
          </a:scene3d>
          <a:sp3d>
            <a:bevelT w="101600" prst="riblet"/>
          </a:sp3d>
        </p:spPr>
        <p:txBody>
          <a:bodyPr vert="horz" lIns="91440" tIns="45720" rIns="91440" bIns="45720" rtlCol="0" anchor="ctr">
            <a:noAutofit/>
          </a:bodyPr>
          <a:lstStyle>
            <a:lvl1pPr marL="0" indent="0" algn="l" defTabSz="457200" rtl="0" eaLnBrk="1" latinLnBrk="0" hangingPunct="1">
              <a:spcBef>
                <a:spcPct val="20000"/>
              </a:spcBef>
              <a:spcAft>
                <a:spcPts val="600"/>
              </a:spcAft>
              <a:buClr>
                <a:schemeClr val="tx1"/>
              </a:buClr>
              <a:buSzPct val="100000"/>
              <a:buFont typeface="Arial"/>
              <a:buNone/>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100000"/>
              <a:buFont typeface="Arial"/>
              <a:buNone/>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100000"/>
              <a:buFont typeface="Arial"/>
              <a:buNone/>
              <a:defRPr sz="1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100000"/>
              <a:buFont typeface="Arial"/>
              <a:buNone/>
              <a:defRPr sz="9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algn="ctr"/>
            <a:r>
              <a:rPr lang="en-GB" sz="4000" cap="none" dirty="0">
                <a:solidFill>
                  <a:srgbClr val="FFCD00"/>
                </a:solidFill>
                <a:effectLst/>
                <a:latin typeface="Montserrat" panose="00000800000000000000" pitchFamily="50" charset="0"/>
                <a:ea typeface="+mj-ea"/>
                <a:cs typeface="+mj-cs"/>
              </a:rPr>
              <a:t>Thank you for standing alongside us!</a:t>
            </a:r>
            <a:endParaRPr lang="en-GB" sz="4000" dirty="0">
              <a:solidFill>
                <a:srgbClr val="FFCD00"/>
              </a:solidFill>
            </a:endParaRPr>
          </a:p>
        </p:txBody>
      </p:sp>
      <p:pic>
        <p:nvPicPr>
          <p:cNvPr id="8" name="Picture 7" descr="A picture containing text, clipart&#10;&#10;Description automatically generated">
            <a:extLst>
              <a:ext uri="{FF2B5EF4-FFF2-40B4-BE49-F238E27FC236}">
                <a16:creationId xmlns:a16="http://schemas.microsoft.com/office/drawing/2014/main" id="{E0F61DC8-0CC1-486D-B20A-F28109304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28" y="203163"/>
            <a:ext cx="4102726" cy="1592906"/>
          </a:xfrm>
          <a:prstGeom prst="rect">
            <a:avLst/>
          </a:prstGeom>
        </p:spPr>
      </p:pic>
    </p:spTree>
    <p:extLst>
      <p:ext uri="{BB962C8B-B14F-4D97-AF65-F5344CB8AC3E}">
        <p14:creationId xmlns:p14="http://schemas.microsoft.com/office/powerpoint/2010/main" val="34340921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TM03457485[[fn=Mesh]]</Template>
  <TotalTime>796</TotalTime>
  <Words>1328</Words>
  <Application>Microsoft Office PowerPoint</Application>
  <PresentationFormat>Widescreen</PresentationFormat>
  <Paragraphs>310</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Gothic</vt:lpstr>
      <vt:lpstr>Montserrat</vt:lpstr>
      <vt:lpstr>Mesh</vt:lpstr>
      <vt:lpstr>PowerPoint Presentation</vt:lpstr>
      <vt:lpstr>PowerPoint Presentation</vt:lpstr>
      <vt:lpstr>ROUND 1A: Feminist trivia IN PICTURES            Total:   /7</vt:lpstr>
      <vt:lpstr>ROUND 1b: sports and politics            Total:      /6</vt:lpstr>
      <vt:lpstr>ROUND 1c: change-makers                      total:    /6</vt:lpstr>
      <vt:lpstr>ROUND 2: get to know us               total:    /7</vt:lpstr>
      <vt:lpstr>ROUND 2: get to know us                total:    /5</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Feminism Fundraising Quiz</dc:title>
  <dc:creator>Ellie Poole</dc:creator>
  <cp:lastModifiedBy>Florence Chester</cp:lastModifiedBy>
  <cp:revision>52</cp:revision>
  <dcterms:created xsi:type="dcterms:W3CDTF">2021-02-01T10:13:59Z</dcterms:created>
  <dcterms:modified xsi:type="dcterms:W3CDTF">2021-09-20T10:33:15Z</dcterms:modified>
</cp:coreProperties>
</file>